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3"/>
    <p:sldId id="266" r:id="rId4"/>
    <p:sldId id="268" r:id="rId5"/>
    <p:sldId id="326" r:id="rId6"/>
    <p:sldId id="285" r:id="rId7"/>
    <p:sldId id="271" r:id="rId8"/>
    <p:sldId id="322" r:id="rId9"/>
    <p:sldId id="270" r:id="rId10"/>
    <p:sldId id="284" r:id="rId11"/>
    <p:sldId id="279" r:id="rId12"/>
    <p:sldId id="356" r:id="rId13"/>
    <p:sldId id="274" r:id="rId14"/>
    <p:sldId id="280" r:id="rId15"/>
    <p:sldId id="357" r:id="rId16"/>
    <p:sldId id="258" r:id="rId17"/>
    <p:sldId id="281" r:id="rId18"/>
    <p:sldId id="294" r:id="rId19"/>
    <p:sldId id="295" r:id="rId20"/>
    <p:sldId id="296" r:id="rId21"/>
    <p:sldId id="298" r:id="rId22"/>
    <p:sldId id="299" r:id="rId23"/>
    <p:sldId id="300" r:id="rId24"/>
    <p:sldId id="303" r:id="rId25"/>
    <p:sldId id="304" r:id="rId26"/>
    <p:sldId id="305" r:id="rId27"/>
    <p:sldId id="306" r:id="rId28"/>
    <p:sldId id="307" r:id="rId29"/>
    <p:sldId id="308" r:id="rId30"/>
    <p:sldId id="302" r:id="rId31"/>
    <p:sldId id="309" r:id="rId32"/>
    <p:sldId id="310" r:id="rId33"/>
    <p:sldId id="311" r:id="rId34"/>
    <p:sldId id="312" r:id="rId35"/>
    <p:sldId id="314" r:id="rId36"/>
    <p:sldId id="31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emf"/><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500755" y="2235200"/>
            <a:ext cx="8901430" cy="2387600"/>
          </a:xfrm>
        </p:spPr>
        <p:txBody>
          <a:bodyPr>
            <a:normAutofit fontScale="90000"/>
          </a:bodyPr>
          <a:p>
            <a:r>
              <a:rPr lang="zh-CN" altLang="en-US" sz="5335">
                <a:solidFill>
                  <a:srgbClr val="FF0000"/>
                </a:solidFill>
                <a:sym typeface="+mn-ea"/>
              </a:rPr>
              <a:t> </a:t>
            </a:r>
            <a:r>
              <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第</a:t>
            </a:r>
            <a:r>
              <a:rPr lang="en-US" altLang="zh-CN"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21</a:t>
            </a:r>
            <a:r>
              <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课</a:t>
            </a:r>
            <a:br>
              <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br>
            <a:r>
              <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《五四运动与马克思主义的诞生》</a:t>
            </a:r>
            <a:br>
              <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rPr>
            </a:br>
            <a:endParaRPr lang="zh-CN" altLang="en-US" sz="5335"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130810" y="81280"/>
            <a:ext cx="3369310" cy="6696075"/>
          </a:xfrm>
          <a:prstGeom prst="rect">
            <a:avLst/>
          </a:prstGeom>
        </p:spPr>
      </p:pic>
      <p:sp>
        <p:nvSpPr>
          <p:cNvPr id="6" name="文本框 5"/>
          <p:cNvSpPr txBox="1"/>
          <p:nvPr/>
        </p:nvSpPr>
        <p:spPr>
          <a:xfrm>
            <a:off x="3501390" y="112395"/>
            <a:ext cx="8901430" cy="1322070"/>
          </a:xfrm>
          <a:prstGeom prst="rect">
            <a:avLst/>
          </a:prstGeom>
          <a:noFill/>
          <a:ln w="28575" cmpd="sng">
            <a:solidFill>
              <a:schemeClr val="accent1">
                <a:shade val="50000"/>
              </a:schemeClr>
            </a:solidFill>
            <a:prstDash val="solid"/>
          </a:ln>
        </p:spPr>
        <p:txBody>
          <a:bodyPr wrap="square" rtlCol="0">
            <a:spAutoFit/>
          </a:bodyPr>
          <a:p>
            <a:pPr algn="l"/>
            <a:r>
              <a:rPr lang="en-US" altLang="zh-CN"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zh-CN"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中外历史纲要（上）第七单元</a:t>
            </a:r>
            <a:endParaRPr lang="zh-CN" altLang="zh-CN"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zh-CN"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中国共产党成立与新民主主义革命兴起</a:t>
            </a:r>
            <a:r>
              <a:rPr lang="zh-CN" altLang="en-US"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4000" b="1">
              <a:ln w="12700">
                <a:solidFill>
                  <a:schemeClr val="tx1"/>
                </a:solidFill>
              </a:ln>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4716780" y="5134610"/>
            <a:ext cx="6614795" cy="583565"/>
          </a:xfrm>
          <a:prstGeom prst="rect">
            <a:avLst/>
          </a:prstGeom>
          <a:noFill/>
        </p:spPr>
        <p:txBody>
          <a:bodyPr wrap="square" rtlCol="0">
            <a:spAutoFit/>
          </a:bodyPr>
          <a:p>
            <a:r>
              <a:rPr lang="zh-CN" altLang="en-US" sz="3200" b="1"/>
              <a:t>说课教师：揭西县河婆中学彭文婷</a:t>
            </a:r>
            <a:endParaRPr lang="zh-CN" altLang="en-US" sz="32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0"/>
            <a:ext cx="12270105" cy="6858000"/>
          </a:xfrm>
          <a:prstGeom prst="rect">
            <a:avLst/>
          </a:prstGeom>
        </p:spPr>
      </p:pic>
      <p:sp>
        <p:nvSpPr>
          <p:cNvPr id="68612" name="Freeform 4"/>
          <p:cNvSpPr/>
          <p:nvPr/>
        </p:nvSpPr>
        <p:spPr bwMode="gray">
          <a:xfrm>
            <a:off x="6437630" y="869315"/>
            <a:ext cx="1566335" cy="122026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14:hiddenLine>
            </a:ext>
          </a:extLst>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2495" name="AutoShape 8"/>
          <p:cNvSpPr/>
          <p:nvPr/>
        </p:nvSpPr>
        <p:spPr>
          <a:xfrm flipH="1">
            <a:off x="3903980" y="2194560"/>
            <a:ext cx="76136" cy="152273"/>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499" name="AutoShape 12"/>
          <p:cNvSpPr/>
          <p:nvPr/>
        </p:nvSpPr>
        <p:spPr>
          <a:xfrm flipH="1">
            <a:off x="6361430" y="1710690"/>
            <a:ext cx="76136" cy="150889"/>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8621" name="Freeform 13"/>
          <p:cNvSpPr/>
          <p:nvPr/>
        </p:nvSpPr>
        <p:spPr bwMode="gray">
          <a:xfrm>
            <a:off x="3158490" y="1127125"/>
            <a:ext cx="1566335" cy="122026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BFB11"/>
              </a:gs>
              <a:gs pos="100000">
                <a:srgbClr val="838309"/>
              </a:gs>
            </a:gsLst>
            <a:lin ang="0" scaled="0"/>
          </a:gradFill>
          <a:ln>
            <a:noFill/>
          </a:ln>
          <a:extLst>
            <a:ext uri="{91240B29-F687-4F45-9708-019B960494DF}">
              <a14:hiddenLine xmlns:a14="http://schemas.microsoft.com/office/drawing/2010/main" w="12700">
                <a:solidFill>
                  <a:srgbClr val="000000"/>
                </a:solidFill>
                <a:prstDash val="solid"/>
                <a:round/>
              </a14:hiddenLine>
            </a:ext>
          </a:extLst>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2502" name="Text Box 15"/>
          <p:cNvSpPr txBox="1"/>
          <p:nvPr/>
        </p:nvSpPr>
        <p:spPr>
          <a:xfrm>
            <a:off x="7082155" y="1623060"/>
            <a:ext cx="200724" cy="332232"/>
          </a:xfrm>
          <a:prstGeom prst="rect">
            <a:avLst/>
          </a:prstGeom>
          <a:noFill/>
          <a:ln w="9525">
            <a:noFill/>
          </a:ln>
        </p:spPr>
        <p:txBody>
          <a:bodyPr wrap="none">
            <a:spAutoFit/>
          </a:bodyPr>
          <a:p>
            <a:pPr algn="ctr" eaLnBrk="0" hangingPunct="0"/>
            <a:endParaRPr sz="1400" b="0" dirty="0">
              <a:solidFill>
                <a:srgbClr val="FFFFFF"/>
              </a:solidFill>
              <a:latin typeface="Arial" panose="020B0604020202020204" pitchFamily="34" charset="0"/>
            </a:endParaRPr>
          </a:p>
        </p:txBody>
      </p:sp>
      <p:grpSp>
        <p:nvGrpSpPr>
          <p:cNvPr id="62503" name="Group 16"/>
          <p:cNvGrpSpPr/>
          <p:nvPr/>
        </p:nvGrpSpPr>
        <p:grpSpPr>
          <a:xfrm rot="0">
            <a:off x="817880" y="2420620"/>
            <a:ext cx="3062605" cy="3914775"/>
            <a:chOff x="576" y="1836"/>
            <a:chExt cx="1446" cy="2094"/>
          </a:xfrm>
        </p:grpSpPr>
        <p:sp>
          <p:nvSpPr>
            <p:cNvPr id="62504" name="AutoShape 17"/>
            <p:cNvSpPr/>
            <p:nvPr/>
          </p:nvSpPr>
          <p:spPr>
            <a:xfrm>
              <a:off x="576" y="1942"/>
              <a:ext cx="1446" cy="1988"/>
            </a:xfrm>
            <a:prstGeom prst="roundRect">
              <a:avLst>
                <a:gd name="adj" fmla="val 4690"/>
              </a:avLst>
            </a:prstGeom>
            <a:noFill/>
            <a:ln w="57150" cap="flat" cmpd="sng">
              <a:solidFill>
                <a:schemeClr val="folHlink"/>
              </a:solidFill>
              <a:prstDash val="solid"/>
              <a:headEnd type="none" w="med" len="med"/>
              <a:tailEnd type="none" w="med" len="med"/>
            </a:ln>
          </p:spPr>
          <p:txBody>
            <a:bodyPr wrap="none" anchor="ctr"/>
            <a:p>
              <a:endParaRPr sz="1800" b="0" dirty="0">
                <a:latin typeface="Arial" panose="020B0604020202020204" pitchFamily="34" charset="0"/>
              </a:endParaRPr>
            </a:p>
          </p:txBody>
        </p:sp>
        <p:sp>
          <p:nvSpPr>
            <p:cNvPr id="68626" name="AutoShape 18"/>
            <p:cNvSpPr>
              <a:spLocks noChangeArrowheads="1"/>
            </p:cNvSpPr>
            <p:nvPr/>
          </p:nvSpPr>
          <p:spPr bwMode="gray">
            <a:xfrm>
              <a:off x="712" y="1852"/>
              <a:ext cx="1174" cy="181"/>
            </a:xfrm>
            <a:prstGeom prst="roundRect">
              <a:avLst>
                <a:gd name="adj" fmla="val 50000"/>
              </a:avLst>
            </a:prstGeom>
            <a:gradFill rotWithShape="1">
              <a:gsLst>
                <a:gs pos="0">
                  <a:srgbClr val="FE4444"/>
                </a:gs>
                <a:gs pos="100000">
                  <a:srgbClr val="832B2B"/>
                </a:gs>
              </a:gsLst>
              <a:lin ang="54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506" name="AutoShape 19"/>
            <p:cNvSpPr/>
            <p:nvPr/>
          </p:nvSpPr>
          <p:spPr>
            <a:xfrm flipH="1">
              <a:off x="1773" y="1897"/>
              <a:ext cx="45" cy="91"/>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507" name="AutoShape 20"/>
            <p:cNvSpPr/>
            <p:nvPr/>
          </p:nvSpPr>
          <p:spPr>
            <a:xfrm flipH="1">
              <a:off x="776" y="1897"/>
              <a:ext cx="46" cy="91"/>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508" name="Text Box 21"/>
            <p:cNvSpPr txBox="1"/>
            <p:nvPr/>
          </p:nvSpPr>
          <p:spPr>
            <a:xfrm>
              <a:off x="1232" y="1836"/>
              <a:ext cx="118" cy="216"/>
            </a:xfrm>
            <a:prstGeom prst="rect">
              <a:avLst/>
            </a:prstGeom>
            <a:noFill/>
            <a:ln w="9525">
              <a:noFill/>
            </a:ln>
          </p:spPr>
          <p:txBody>
            <a:bodyPr wrap="square">
              <a:spAutoFit/>
            </a:bodyPr>
            <a:p>
              <a:pPr algn="ctr" eaLnBrk="0" hangingPunct="0"/>
              <a:endParaRPr sz="1400" b="0" dirty="0">
                <a:solidFill>
                  <a:schemeClr val="bg1"/>
                </a:solidFill>
                <a:latin typeface="Arial" panose="020B0604020202020204" pitchFamily="34" charset="0"/>
              </a:endParaRPr>
            </a:p>
          </p:txBody>
        </p:sp>
        <p:sp>
          <p:nvSpPr>
            <p:cNvPr id="62509" name="Text Box 22"/>
            <p:cNvSpPr txBox="1"/>
            <p:nvPr/>
          </p:nvSpPr>
          <p:spPr>
            <a:xfrm>
              <a:off x="624" y="2106"/>
              <a:ext cx="1344" cy="261"/>
            </a:xfrm>
            <a:prstGeom prst="rect">
              <a:avLst/>
            </a:prstGeom>
            <a:noFill/>
            <a:ln w="9525">
              <a:noFill/>
            </a:ln>
          </p:spPr>
          <p:txBody>
            <a:bodyPr>
              <a:spAutoFit/>
            </a:bodyPr>
            <a:p>
              <a:pPr eaLnBrk="0" hangingPunct="0"/>
              <a:endParaRPr sz="1800" b="0" dirty="0">
                <a:solidFill>
                  <a:srgbClr val="000000"/>
                </a:solidFill>
                <a:latin typeface="Arial" panose="020B0604020202020204" pitchFamily="34" charset="0"/>
              </a:endParaRPr>
            </a:p>
          </p:txBody>
        </p:sp>
      </p:grpSp>
      <p:sp>
        <p:nvSpPr>
          <p:cNvPr id="62511" name="Text Box 24"/>
          <p:cNvSpPr txBox="1"/>
          <p:nvPr/>
        </p:nvSpPr>
        <p:spPr>
          <a:xfrm>
            <a:off x="6043930" y="2023745"/>
            <a:ext cx="2277173" cy="400063"/>
          </a:xfrm>
          <a:prstGeom prst="rect">
            <a:avLst/>
          </a:prstGeom>
          <a:noFill/>
          <a:ln w="9525">
            <a:noFill/>
          </a:ln>
        </p:spPr>
        <p:txBody>
          <a:bodyPr>
            <a:spAutoFit/>
          </a:bodyPr>
          <a:p>
            <a:pPr eaLnBrk="0" hangingPunct="0"/>
            <a:endParaRPr sz="1800" b="0" dirty="0">
              <a:solidFill>
                <a:srgbClr val="000000"/>
              </a:solidFill>
              <a:latin typeface="Arial" panose="020B0604020202020204" pitchFamily="34" charset="0"/>
            </a:endParaRPr>
          </a:p>
        </p:txBody>
      </p:sp>
      <p:sp>
        <p:nvSpPr>
          <p:cNvPr id="3" name="文本框 2"/>
          <p:cNvSpPr txBox="1"/>
          <p:nvPr/>
        </p:nvSpPr>
        <p:spPr>
          <a:xfrm>
            <a:off x="631825" y="1116965"/>
            <a:ext cx="1212850" cy="521970"/>
          </a:xfrm>
          <a:prstGeom prst="rect">
            <a:avLst/>
          </a:prstGeom>
          <a:noFill/>
        </p:spPr>
        <p:txBody>
          <a:bodyPr wrap="square" rtlCol="0">
            <a:spAutoFit/>
          </a:bodyPr>
          <a:p>
            <a:r>
              <a:rPr lang="zh-CN" altLang="en-US" sz="2800" b="1">
                <a:solidFill>
                  <a:srgbClr val="FF0000"/>
                </a:solidFill>
              </a:rPr>
              <a:t>重构：</a:t>
            </a:r>
            <a:endParaRPr lang="zh-CN" altLang="en-US" sz="2800" b="1">
              <a:solidFill>
                <a:srgbClr val="FF0000"/>
              </a:solidFill>
            </a:endParaRPr>
          </a:p>
        </p:txBody>
      </p:sp>
      <p:sp>
        <p:nvSpPr>
          <p:cNvPr id="4" name="文本框 3"/>
          <p:cNvSpPr txBox="1"/>
          <p:nvPr/>
        </p:nvSpPr>
        <p:spPr>
          <a:xfrm>
            <a:off x="1068705" y="2893695"/>
            <a:ext cx="2811780" cy="521970"/>
          </a:xfrm>
          <a:prstGeom prst="rect">
            <a:avLst/>
          </a:prstGeom>
          <a:noFill/>
        </p:spPr>
        <p:txBody>
          <a:bodyPr wrap="square" rtlCol="0">
            <a:spAutoFit/>
          </a:bodyPr>
          <a:p>
            <a:r>
              <a:rPr lang="zh-CN" altLang="en-US" sz="2800" b="1">
                <a:solidFill>
                  <a:srgbClr val="FF0000"/>
                </a:solidFill>
              </a:rPr>
              <a:t>开天辟地的选择</a:t>
            </a:r>
            <a:endParaRPr lang="zh-CN" altLang="en-US" sz="2800" b="1">
              <a:solidFill>
                <a:srgbClr val="FF0000"/>
              </a:solidFill>
            </a:endParaRPr>
          </a:p>
        </p:txBody>
      </p:sp>
      <p:sp>
        <p:nvSpPr>
          <p:cNvPr id="7" name="文本框 6"/>
          <p:cNvSpPr txBox="1"/>
          <p:nvPr/>
        </p:nvSpPr>
        <p:spPr>
          <a:xfrm>
            <a:off x="992505" y="3549650"/>
            <a:ext cx="613410" cy="1998345"/>
          </a:xfrm>
          <a:prstGeom prst="rect">
            <a:avLst/>
          </a:prstGeom>
          <a:noFill/>
        </p:spPr>
        <p:txBody>
          <a:bodyPr vert="eaVert" wrap="square" rtlCol="0">
            <a:spAutoFit/>
          </a:bodyPr>
          <a:p>
            <a:r>
              <a:rPr lang="zh-CN" altLang="en-US" sz="2800" b="1"/>
              <a:t>建党的原因</a:t>
            </a:r>
            <a:endParaRPr lang="zh-CN" altLang="en-US" sz="2800" b="1"/>
          </a:p>
        </p:txBody>
      </p:sp>
      <p:sp>
        <p:nvSpPr>
          <p:cNvPr id="8" name="文本框 7"/>
          <p:cNvSpPr txBox="1"/>
          <p:nvPr/>
        </p:nvSpPr>
        <p:spPr>
          <a:xfrm>
            <a:off x="1844040" y="3572510"/>
            <a:ext cx="613410" cy="2797810"/>
          </a:xfrm>
          <a:prstGeom prst="rect">
            <a:avLst/>
          </a:prstGeom>
          <a:noFill/>
        </p:spPr>
        <p:txBody>
          <a:bodyPr vert="eaVert" wrap="square" rtlCol="0">
            <a:spAutoFit/>
          </a:bodyPr>
          <a:p>
            <a:r>
              <a:rPr lang="zh-CN" altLang="en-US" sz="2800" b="1"/>
              <a:t>建党的过程</a:t>
            </a:r>
            <a:endParaRPr lang="zh-CN" altLang="en-US" sz="2800" b="1"/>
          </a:p>
        </p:txBody>
      </p:sp>
      <p:sp>
        <p:nvSpPr>
          <p:cNvPr id="9" name="文本框 8"/>
          <p:cNvSpPr txBox="1"/>
          <p:nvPr/>
        </p:nvSpPr>
        <p:spPr>
          <a:xfrm>
            <a:off x="2623820" y="3573145"/>
            <a:ext cx="613410" cy="2823845"/>
          </a:xfrm>
          <a:prstGeom prst="rect">
            <a:avLst/>
          </a:prstGeom>
          <a:noFill/>
        </p:spPr>
        <p:txBody>
          <a:bodyPr vert="eaVert" wrap="square" rtlCol="0">
            <a:spAutoFit/>
          </a:bodyPr>
          <a:p>
            <a:r>
              <a:rPr lang="zh-CN" altLang="en-US" sz="2800" b="1"/>
              <a:t>建党的意义</a:t>
            </a:r>
            <a:endParaRPr lang="zh-CN" altLang="en-US" sz="2800" b="1"/>
          </a:p>
        </p:txBody>
      </p:sp>
      <p:grpSp>
        <p:nvGrpSpPr>
          <p:cNvPr id="23" name="组合 22"/>
          <p:cNvGrpSpPr/>
          <p:nvPr/>
        </p:nvGrpSpPr>
        <p:grpSpPr>
          <a:xfrm>
            <a:off x="3980180" y="2047240"/>
            <a:ext cx="3775710" cy="4323715"/>
            <a:chOff x="6268" y="3224"/>
            <a:chExt cx="5946" cy="6809"/>
          </a:xfrm>
        </p:grpSpPr>
        <p:sp>
          <p:nvSpPr>
            <p:cNvPr id="62492" name="AutoShape 5"/>
            <p:cNvSpPr/>
            <p:nvPr/>
          </p:nvSpPr>
          <p:spPr>
            <a:xfrm>
              <a:off x="6443" y="3593"/>
              <a:ext cx="5491" cy="5659"/>
            </a:xfrm>
            <a:prstGeom prst="roundRect">
              <a:avLst>
                <a:gd name="adj" fmla="val 4690"/>
              </a:avLst>
            </a:prstGeom>
            <a:noFill/>
            <a:ln w="57150" cap="flat" cmpd="sng">
              <a:solidFill>
                <a:srgbClr val="92D050"/>
              </a:solidFill>
              <a:prstDash val="solid"/>
              <a:headEnd type="none" w="med" len="med"/>
              <a:tailEnd type="none" w="med" len="med"/>
            </a:ln>
          </p:spPr>
          <p:txBody>
            <a:bodyPr wrap="none" anchor="ctr"/>
            <a:p>
              <a:endParaRPr sz="1800" b="0" dirty="0">
                <a:latin typeface="Arial" panose="020B0604020202020204" pitchFamily="34" charset="0"/>
              </a:endParaRPr>
            </a:p>
          </p:txBody>
        </p:sp>
        <p:sp>
          <p:nvSpPr>
            <p:cNvPr id="68614" name="AutoShape 6"/>
            <p:cNvSpPr>
              <a:spLocks noChangeArrowheads="1"/>
            </p:cNvSpPr>
            <p:nvPr/>
          </p:nvSpPr>
          <p:spPr bwMode="gray">
            <a:xfrm>
              <a:off x="7187" y="3224"/>
              <a:ext cx="3808" cy="564"/>
            </a:xfrm>
            <a:prstGeom prst="roundRect">
              <a:avLst>
                <a:gd name="adj" fmla="val 50000"/>
              </a:avLst>
            </a:prstGeom>
            <a:gradFill rotWithShape="1">
              <a:gsLst>
                <a:gs pos="0">
                  <a:srgbClr val="9EE256"/>
                </a:gs>
                <a:gs pos="100000">
                  <a:srgbClr val="52762D"/>
                </a:gs>
              </a:gsLst>
              <a:lin ang="54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文本框 4"/>
            <p:cNvSpPr txBox="1"/>
            <p:nvPr/>
          </p:nvSpPr>
          <p:spPr>
            <a:xfrm>
              <a:off x="6268" y="3921"/>
              <a:ext cx="5946" cy="822"/>
            </a:xfrm>
            <a:prstGeom prst="rect">
              <a:avLst/>
            </a:prstGeom>
            <a:noFill/>
          </p:spPr>
          <p:txBody>
            <a:bodyPr wrap="square" rtlCol="0">
              <a:spAutoFit/>
            </a:bodyPr>
            <a:p>
              <a:r>
                <a:rPr lang="zh-CN" altLang="en-US" sz="2800" b="1">
                  <a:solidFill>
                    <a:srgbClr val="FF0000"/>
                  </a:solidFill>
                </a:rPr>
                <a:t>在具体实践中调整选择</a:t>
              </a:r>
              <a:endParaRPr lang="zh-CN" altLang="en-US" sz="2800" b="1">
                <a:solidFill>
                  <a:srgbClr val="FF0000"/>
                </a:solidFill>
              </a:endParaRPr>
            </a:p>
          </p:txBody>
        </p:sp>
        <p:sp>
          <p:nvSpPr>
            <p:cNvPr id="11" name="文本框 10"/>
            <p:cNvSpPr txBox="1"/>
            <p:nvPr/>
          </p:nvSpPr>
          <p:spPr>
            <a:xfrm>
              <a:off x="7876" y="5107"/>
              <a:ext cx="966" cy="4447"/>
            </a:xfrm>
            <a:prstGeom prst="rect">
              <a:avLst/>
            </a:prstGeom>
            <a:noFill/>
          </p:spPr>
          <p:txBody>
            <a:bodyPr vert="eaVert" wrap="square" rtlCol="0">
              <a:spAutoFit/>
            </a:bodyPr>
            <a:p>
              <a:r>
                <a:rPr lang="zh-CN" altLang="en-US" sz="2800" b="1"/>
                <a:t>从一大到二大</a:t>
              </a:r>
              <a:endParaRPr lang="zh-CN" altLang="en-US" sz="2800" b="1"/>
            </a:p>
          </p:txBody>
        </p:sp>
        <p:sp>
          <p:nvSpPr>
            <p:cNvPr id="12" name="文本框 11"/>
            <p:cNvSpPr txBox="1"/>
            <p:nvPr/>
          </p:nvSpPr>
          <p:spPr>
            <a:xfrm>
              <a:off x="8934" y="4813"/>
              <a:ext cx="966" cy="5220"/>
            </a:xfrm>
            <a:prstGeom prst="rect">
              <a:avLst/>
            </a:prstGeom>
            <a:noFill/>
          </p:spPr>
          <p:txBody>
            <a:bodyPr vert="eaVert" wrap="square" rtlCol="0">
              <a:spAutoFit/>
            </a:bodyPr>
            <a:p>
              <a:r>
                <a:rPr lang="zh-CN" altLang="en-US" sz="2800" b="1"/>
                <a:t>从合作到开辟新道路</a:t>
              </a:r>
              <a:endParaRPr lang="zh-CN" altLang="en-US" sz="2800" b="1"/>
            </a:p>
          </p:txBody>
        </p:sp>
        <p:sp>
          <p:nvSpPr>
            <p:cNvPr id="13" name="文本框 12"/>
            <p:cNvSpPr txBox="1"/>
            <p:nvPr/>
          </p:nvSpPr>
          <p:spPr>
            <a:xfrm>
              <a:off x="10356" y="5403"/>
              <a:ext cx="966" cy="4447"/>
            </a:xfrm>
            <a:prstGeom prst="rect">
              <a:avLst/>
            </a:prstGeom>
            <a:noFill/>
          </p:spPr>
          <p:txBody>
            <a:bodyPr vert="eaVert" wrap="square" rtlCol="0">
              <a:spAutoFit/>
            </a:bodyPr>
            <a:p>
              <a:r>
                <a:rPr lang="zh-CN" altLang="en-US" sz="2800" b="1"/>
                <a:t>乡土历史</a:t>
              </a:r>
              <a:endParaRPr lang="zh-CN" altLang="en-US" sz="2800" b="1"/>
            </a:p>
          </p:txBody>
        </p:sp>
      </p:grpSp>
      <p:sp>
        <p:nvSpPr>
          <p:cNvPr id="16" name="文本框 15"/>
          <p:cNvSpPr txBox="1"/>
          <p:nvPr/>
        </p:nvSpPr>
        <p:spPr>
          <a:xfrm>
            <a:off x="10013315" y="3275330"/>
            <a:ext cx="613410" cy="1998345"/>
          </a:xfrm>
          <a:prstGeom prst="rect">
            <a:avLst/>
          </a:prstGeom>
          <a:noFill/>
        </p:spPr>
        <p:txBody>
          <a:bodyPr vert="eaVert" wrap="square" rtlCol="0">
            <a:spAutoFit/>
          </a:bodyPr>
          <a:p>
            <a:r>
              <a:rPr lang="en-US" altLang="zh-CN" sz="2800" b="1"/>
              <a:t>……</a:t>
            </a:r>
            <a:endParaRPr lang="en-US" altLang="zh-CN" sz="2800" b="1"/>
          </a:p>
        </p:txBody>
      </p:sp>
      <p:grpSp>
        <p:nvGrpSpPr>
          <p:cNvPr id="24" name="组合 23"/>
          <p:cNvGrpSpPr/>
          <p:nvPr/>
        </p:nvGrpSpPr>
        <p:grpSpPr>
          <a:xfrm>
            <a:off x="7825740" y="1600835"/>
            <a:ext cx="3931920" cy="4695190"/>
            <a:chOff x="12324" y="2521"/>
            <a:chExt cx="6192" cy="7394"/>
          </a:xfrm>
        </p:grpSpPr>
        <p:sp>
          <p:nvSpPr>
            <p:cNvPr id="62496" name="AutoShape 9"/>
            <p:cNvSpPr/>
            <p:nvPr/>
          </p:nvSpPr>
          <p:spPr>
            <a:xfrm>
              <a:off x="12324" y="3044"/>
              <a:ext cx="5628" cy="5771"/>
            </a:xfrm>
            <a:prstGeom prst="roundRect">
              <a:avLst>
                <a:gd name="adj" fmla="val 4690"/>
              </a:avLst>
            </a:prstGeom>
            <a:noFill/>
            <a:ln w="57150" cap="flat" cmpd="sng">
              <a:solidFill>
                <a:schemeClr val="hlink"/>
              </a:solidFill>
              <a:prstDash val="solid"/>
              <a:headEnd type="none" w="med" len="med"/>
              <a:tailEnd type="none" w="med" len="med"/>
            </a:ln>
          </p:spPr>
          <p:txBody>
            <a:bodyPr wrap="none" anchor="ctr"/>
            <a:p>
              <a:endParaRPr sz="1800" b="0" dirty="0">
                <a:latin typeface="Arial" panose="020B0604020202020204" pitchFamily="34" charset="0"/>
              </a:endParaRPr>
            </a:p>
          </p:txBody>
        </p:sp>
        <p:sp>
          <p:nvSpPr>
            <p:cNvPr id="68618" name="AutoShape 10"/>
            <p:cNvSpPr>
              <a:spLocks noChangeArrowheads="1"/>
            </p:cNvSpPr>
            <p:nvPr/>
          </p:nvSpPr>
          <p:spPr bwMode="gray">
            <a:xfrm>
              <a:off x="12739" y="2521"/>
              <a:ext cx="4232" cy="523"/>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框 5"/>
            <p:cNvSpPr txBox="1"/>
            <p:nvPr/>
          </p:nvSpPr>
          <p:spPr>
            <a:xfrm>
              <a:off x="12324" y="3302"/>
              <a:ext cx="6193" cy="822"/>
            </a:xfrm>
            <a:prstGeom prst="rect">
              <a:avLst/>
            </a:prstGeom>
            <a:noFill/>
          </p:spPr>
          <p:txBody>
            <a:bodyPr wrap="square" rtlCol="0">
              <a:spAutoFit/>
            </a:bodyPr>
            <a:p>
              <a:r>
                <a:rPr lang="zh-CN" altLang="en-US" sz="2800" b="1">
                  <a:solidFill>
                    <a:srgbClr val="FF0000"/>
                  </a:solidFill>
                </a:rPr>
                <a:t>在历史长河中坚守选择</a:t>
              </a:r>
              <a:endParaRPr lang="zh-CN" altLang="en-US" sz="2800" b="1">
                <a:solidFill>
                  <a:srgbClr val="FF0000"/>
                </a:solidFill>
              </a:endParaRPr>
            </a:p>
          </p:txBody>
        </p:sp>
        <p:sp>
          <p:nvSpPr>
            <p:cNvPr id="14" name="文本框 13"/>
            <p:cNvSpPr txBox="1"/>
            <p:nvPr/>
          </p:nvSpPr>
          <p:spPr>
            <a:xfrm>
              <a:off x="13333" y="4100"/>
              <a:ext cx="966" cy="3147"/>
            </a:xfrm>
            <a:prstGeom prst="rect">
              <a:avLst/>
            </a:prstGeom>
            <a:noFill/>
          </p:spPr>
          <p:txBody>
            <a:bodyPr vert="eaVert" wrap="square" rtlCol="0">
              <a:spAutoFit/>
            </a:bodyPr>
            <a:p>
              <a:r>
                <a:rPr lang="zh-CN" altLang="en-US" sz="2800" b="1"/>
                <a:t>五四精神</a:t>
              </a:r>
              <a:endParaRPr lang="zh-CN" altLang="en-US" sz="2800" b="1"/>
            </a:p>
          </p:txBody>
        </p:sp>
        <p:sp>
          <p:nvSpPr>
            <p:cNvPr id="15" name="文本框 14"/>
            <p:cNvSpPr txBox="1"/>
            <p:nvPr/>
          </p:nvSpPr>
          <p:spPr>
            <a:xfrm>
              <a:off x="14573" y="4092"/>
              <a:ext cx="966" cy="3147"/>
            </a:xfrm>
            <a:prstGeom prst="rect">
              <a:avLst/>
            </a:prstGeom>
            <a:noFill/>
          </p:spPr>
          <p:txBody>
            <a:bodyPr vert="eaVert" wrap="square" rtlCol="0">
              <a:spAutoFit/>
            </a:bodyPr>
            <a:p>
              <a:r>
                <a:rPr lang="zh-CN" altLang="en-US" sz="2800" b="1"/>
                <a:t>红船精神</a:t>
              </a:r>
              <a:endParaRPr lang="zh-CN" altLang="en-US" sz="2800" b="1"/>
            </a:p>
          </p:txBody>
        </p:sp>
        <p:sp>
          <p:nvSpPr>
            <p:cNvPr id="18" name="文本框 17"/>
            <p:cNvSpPr txBox="1"/>
            <p:nvPr/>
          </p:nvSpPr>
          <p:spPr>
            <a:xfrm>
              <a:off x="16735" y="4185"/>
              <a:ext cx="966" cy="5731"/>
            </a:xfrm>
            <a:prstGeom prst="rect">
              <a:avLst/>
            </a:prstGeom>
            <a:noFill/>
          </p:spPr>
          <p:txBody>
            <a:bodyPr vert="eaVert" wrap="square" rtlCol="0">
              <a:spAutoFit/>
            </a:bodyPr>
            <a:p>
              <a:r>
                <a:rPr lang="zh-CN" altLang="en-US" sz="2800" b="1"/>
                <a:t>当代青年责任担当</a:t>
              </a:r>
              <a:endParaRPr lang="zh-CN" altLang="en-US" sz="2800" b="1"/>
            </a:p>
          </p:txBody>
        </p:sp>
      </p:grpSp>
      <p:grpSp>
        <p:nvGrpSpPr>
          <p:cNvPr id="22" name="组合 21"/>
          <p:cNvGrpSpPr/>
          <p:nvPr/>
        </p:nvGrpSpPr>
        <p:grpSpPr>
          <a:xfrm>
            <a:off x="1757045" y="1149985"/>
            <a:ext cx="9019540" cy="497205"/>
            <a:chOff x="2530" y="1140"/>
            <a:chExt cx="14204" cy="783"/>
          </a:xfrm>
        </p:grpSpPr>
        <p:sp>
          <p:nvSpPr>
            <p:cNvPr id="20" name="矩形 19"/>
            <p:cNvSpPr/>
            <p:nvPr/>
          </p:nvSpPr>
          <p:spPr>
            <a:xfrm>
              <a:off x="2530" y="1140"/>
              <a:ext cx="14204" cy="7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2667" y="1185"/>
              <a:ext cx="12512" cy="725"/>
            </a:xfrm>
            <a:prstGeom prst="rect">
              <a:avLst/>
            </a:prstGeom>
            <a:noFill/>
          </p:spPr>
          <p:txBody>
            <a:bodyPr wrap="square" rtlCol="0">
              <a:spAutoFit/>
            </a:bodyPr>
            <a:p>
              <a:r>
                <a:rPr lang="zh-CN" altLang="en-US" sz="2400" b="1">
                  <a:solidFill>
                    <a:srgbClr val="FF0000"/>
                  </a:solidFill>
                </a:rPr>
                <a:t>明线</a:t>
              </a:r>
              <a:r>
                <a:rPr lang="zh-CN" altLang="en-US" sz="2400" b="1"/>
                <a:t>：建党的历史                 </a:t>
              </a:r>
              <a:r>
                <a:rPr lang="zh-CN" altLang="en-US" sz="2400" b="1">
                  <a:solidFill>
                    <a:srgbClr val="FF0000"/>
                  </a:solidFill>
                </a:rPr>
                <a:t>暗线</a:t>
              </a:r>
              <a:r>
                <a:rPr lang="zh-CN" altLang="en-US" sz="2400" b="1"/>
                <a:t>：李大钊的人生选择</a:t>
              </a:r>
              <a:endParaRPr lang="zh-CN" altLang="en-US" sz="2400" b="1"/>
            </a:p>
          </p:txBody>
        </p:sp>
      </p:grpSp>
      <p:sp>
        <p:nvSpPr>
          <p:cNvPr id="19" name="矩形 18"/>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chemeClr val="bg1"/>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教学目标</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教学内容  教学方法</a:t>
            </a:r>
            <a:r>
              <a:rPr lang="zh-CN" altLang="en-US" sz="2800" b="1" dirty="0">
                <a:solidFill>
                  <a:srgbClr val="FFFFFF"/>
                </a:solidFill>
                <a:latin typeface="微软雅黑" panose="020B0503020204020204" charset="-122"/>
                <a:ea typeface="微软雅黑" panose="020B0503020204020204" charset="-122"/>
              </a:rPr>
              <a:t>  </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rgbClr val="FF0000"/>
                </a:solidFill>
                <a:latin typeface="微软雅黑" panose="020B0503020204020204" charset="-122"/>
                <a:ea typeface="微软雅黑" panose="020B0503020204020204" charset="-122"/>
              </a:rPr>
              <a:t>说教学策略  </a:t>
            </a:r>
            <a:r>
              <a:rPr lang="zh-CN" altLang="en-US" sz="2800" b="1" dirty="0">
                <a:solidFill>
                  <a:srgbClr val="FFFFFF"/>
                </a:solidFill>
                <a:latin typeface="微软雅黑" panose="020B0503020204020204" charset="-122"/>
                <a:ea typeface="微软雅黑" panose="020B0503020204020204" charset="-122"/>
              </a:rPr>
              <a:t>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16510"/>
            <a:ext cx="12270105" cy="6858000"/>
          </a:xfrm>
          <a:prstGeom prst="rect">
            <a:avLst/>
          </a:prstGeom>
        </p:spPr>
      </p:pic>
      <p:sp>
        <p:nvSpPr>
          <p:cNvPr id="4" name="矩形 3"/>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chemeClr val="bg1"/>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   说教学内容</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sym typeface="+mn-ea"/>
              </a:rPr>
              <a:t>教学目标</a:t>
            </a:r>
            <a:r>
              <a:rPr lang="zh-CN" altLang="en-US" sz="2800" b="1" dirty="0">
                <a:solidFill>
                  <a:schemeClr val="bg1"/>
                </a:solidFill>
                <a:latin typeface="微软雅黑" panose="020B0503020204020204" charset="-122"/>
                <a:ea typeface="微软雅黑" panose="020B0503020204020204" charset="-122"/>
              </a:rPr>
              <a:t>  教学方法</a:t>
            </a:r>
            <a:r>
              <a:rPr lang="zh-CN" altLang="en-US" sz="2800" b="1" dirty="0">
                <a:solidFill>
                  <a:srgbClr val="FFFFFF"/>
                </a:solidFill>
                <a:latin typeface="微软雅黑" panose="020B0503020204020204" charset="-122"/>
                <a:ea typeface="微软雅黑" panose="020B0503020204020204" charset="-122"/>
              </a:rPr>
              <a:t>   教学策略   </a:t>
            </a:r>
            <a:r>
              <a:rPr lang="zh-CN" altLang="en-US" sz="2800" b="1" dirty="0">
                <a:solidFill>
                  <a:srgbClr val="FF0000"/>
                </a:solidFill>
                <a:latin typeface="微软雅黑" panose="020B0503020204020204" charset="-122"/>
                <a:ea typeface="微软雅黑" panose="020B0503020204020204" charset="-122"/>
              </a:rPr>
              <a:t> 教学媒体    </a:t>
            </a:r>
            <a:r>
              <a:rPr lang="zh-CN" altLang="en-US" sz="2800" b="1" dirty="0">
                <a:solidFill>
                  <a:srgbClr val="FFFFFF"/>
                </a:solidFill>
                <a:latin typeface="微软雅黑" panose="020B0503020204020204" charset="-122"/>
                <a:ea typeface="微软雅黑" panose="020B0503020204020204" charset="-122"/>
              </a:rPr>
              <a:t> 教学设计方案</a:t>
            </a:r>
            <a:endParaRPr lang="zh-CN" altLang="en-US" sz="2800" b="1" dirty="0">
              <a:solidFill>
                <a:srgbClr val="FFFFFF"/>
              </a:solidFill>
              <a:latin typeface="微软雅黑" panose="020B0503020204020204" charset="-122"/>
              <a:ea typeface="微软雅黑" panose="020B0503020204020204" charset="-122"/>
            </a:endParaRPr>
          </a:p>
        </p:txBody>
      </p:sp>
      <p:sp>
        <p:nvSpPr>
          <p:cNvPr id="100" name="文本框 99"/>
          <p:cNvSpPr txBox="1"/>
          <p:nvPr/>
        </p:nvSpPr>
        <p:spPr>
          <a:xfrm>
            <a:off x="1913255" y="2159635"/>
            <a:ext cx="12507595" cy="1322070"/>
          </a:xfrm>
          <a:prstGeom prst="rect">
            <a:avLst/>
          </a:prstGeom>
          <a:noFill/>
          <a:ln w="9525">
            <a:noFill/>
          </a:ln>
        </p:spPr>
        <p:txBody>
          <a:bodyPr wrap="square">
            <a:spAutoFit/>
          </a:bodyPr>
          <a:p>
            <a:pPr indent="304800"/>
            <a:r>
              <a:rPr lang="en-US" altLang="zh-CN" sz="4000" b="1">
                <a:ea typeface="宋体" panose="02010600030101010101" pitchFamily="2" charset="-122"/>
              </a:rPr>
              <a:t> </a:t>
            </a:r>
            <a:r>
              <a:rPr lang="zh-CN" sz="4000" b="1">
                <a:ea typeface="宋体" panose="02010600030101010101" pitchFamily="2" charset="-122"/>
              </a:rPr>
              <a:t>采用PPT多媒体设备</a:t>
            </a:r>
            <a:r>
              <a:rPr lang="en-US" altLang="zh-CN" sz="4000" b="1">
                <a:ea typeface="宋体" panose="02010600030101010101" pitchFamily="2" charset="-122"/>
              </a:rPr>
              <a:t>——</a:t>
            </a:r>
            <a:endParaRPr lang="en-US" altLang="zh-CN" sz="4000" b="1">
              <a:ea typeface="宋体" panose="02010600030101010101" pitchFamily="2" charset="-122"/>
            </a:endParaRPr>
          </a:p>
          <a:p>
            <a:pPr indent="304800"/>
            <a:r>
              <a:rPr lang="zh-CN" sz="4000" b="1">
                <a:ea typeface="宋体" panose="02010600030101010101" pitchFamily="2" charset="-122"/>
              </a:rPr>
              <a:t>充分发挥其快捷、生动、形象的特点</a:t>
            </a:r>
            <a:endParaRPr lang="zh-CN" altLang="en-US" sz="4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0"/>
            <a:ext cx="12270105" cy="6858000"/>
          </a:xfrm>
          <a:prstGeom prst="rect">
            <a:avLst/>
          </a:prstGeom>
        </p:spPr>
      </p:pic>
      <p:sp>
        <p:nvSpPr>
          <p:cNvPr id="3" name="文本框 2"/>
          <p:cNvSpPr txBox="1"/>
          <p:nvPr/>
        </p:nvSpPr>
        <p:spPr>
          <a:xfrm>
            <a:off x="3782060" y="2350135"/>
            <a:ext cx="3987800" cy="368300"/>
          </a:xfrm>
          <a:prstGeom prst="rect">
            <a:avLst/>
          </a:prstGeom>
          <a:noFill/>
        </p:spPr>
        <p:txBody>
          <a:bodyPr wrap="square" rtlCol="0">
            <a:spAutoFit/>
          </a:bodyPr>
          <a:p>
            <a:r>
              <a:rPr lang="zh-CN" altLang="en-US"/>
              <a:t>教学理念</a:t>
            </a:r>
            <a:endParaRPr lang="zh-CN" altLang="en-US"/>
          </a:p>
        </p:txBody>
      </p:sp>
      <p:sp>
        <p:nvSpPr>
          <p:cNvPr id="55302" name="任意多边形 55301"/>
          <p:cNvSpPr/>
          <p:nvPr/>
        </p:nvSpPr>
        <p:spPr>
          <a:xfrm flipH="1">
            <a:off x="2971800" y="1676400"/>
            <a:ext cx="2438400" cy="20335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BFB11"/>
              </a:gs>
              <a:gs pos="100000">
                <a:srgbClr val="838309"/>
              </a:gs>
            </a:gsLst>
            <a:lin ang="18900000" scaled="0"/>
          </a:gradFill>
          <a:ln w="28575" cap="flat" cmpd="sng">
            <a:solidFill>
              <a:srgbClr val="F8F8F8"/>
            </a:solidFill>
            <a:prstDash val="soli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55303" name="任意多边形 55302"/>
          <p:cNvSpPr/>
          <p:nvPr/>
        </p:nvSpPr>
        <p:spPr>
          <a:xfrm>
            <a:off x="5632450" y="1219200"/>
            <a:ext cx="3206750" cy="2490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E4444"/>
              </a:gs>
              <a:gs pos="100000">
                <a:srgbClr val="832B2B"/>
              </a:gs>
            </a:gsLst>
            <a:lin ang="18900000" scaled="0"/>
          </a:gradFill>
          <a:ln w="28575" cap="flat" cmpd="sng">
            <a:solidFill>
              <a:srgbClr val="F8F8F8"/>
            </a:solidFill>
            <a:prstDash val="soli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55304" name="任意多边形 55303"/>
          <p:cNvSpPr/>
          <p:nvPr/>
        </p:nvSpPr>
        <p:spPr>
          <a:xfrm>
            <a:off x="3346450" y="3962400"/>
            <a:ext cx="2063750" cy="1728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007BD3"/>
              </a:gs>
              <a:gs pos="100000">
                <a:srgbClr val="034373"/>
              </a:gs>
            </a:gsLst>
            <a:lin ang="18900000" scaled="0"/>
          </a:gradFill>
          <a:ln w="28575" cap="flat" cmpd="sng">
            <a:solidFill>
              <a:srgbClr val="F8F8F8"/>
            </a:solidFill>
            <a:prstDash val="soli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55305" name="任意多边形 55304"/>
          <p:cNvSpPr/>
          <p:nvPr/>
        </p:nvSpPr>
        <p:spPr>
          <a:xfrm flipH="1">
            <a:off x="5632450" y="3962400"/>
            <a:ext cx="2520950" cy="1905000"/>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9EE256"/>
              </a:gs>
              <a:gs pos="100000">
                <a:srgbClr val="52762D"/>
              </a:gs>
            </a:gsLst>
            <a:lin ang="18900000" scaled="0"/>
          </a:gradFill>
          <a:ln w="28575" cap="flat" cmpd="sng">
            <a:solidFill>
              <a:srgbClr val="F8F8F8"/>
            </a:solidFill>
            <a:prstDash val="solid"/>
            <a:headEnd type="none" w="med" len="med"/>
            <a:tailEnd type="none" w="med" len="med"/>
          </a:ln>
          <a:effectLst>
            <a:outerShdw dist="107763" dir="2699999" algn="ctr" rotWithShape="0">
              <a:srgbClr val="1C1C1C">
                <a:alpha val="50000"/>
              </a:srgbClr>
            </a:outerShdw>
          </a:effectLst>
        </p:spPr>
        <p:txBody>
          <a:bodyPr/>
          <a:p>
            <a:r>
              <a:rPr lang="zh-CN" altLang="en-US" dirty="0">
                <a:solidFill>
                  <a:srgbClr val="FFFFFF"/>
                </a:solidFill>
                <a:latin typeface="Arial" panose="020B0604020202020204" pitchFamily="34" charset="0"/>
                <a:cs typeface="Arial" panose="020B0604020202020204" pitchFamily="34" charset="0"/>
                <a:sym typeface="+mn-ea"/>
              </a:rPr>
              <a:t>课堂</a:t>
            </a:r>
            <a:endParaRPr lang="zh-CN" altLang="en-US"/>
          </a:p>
        </p:txBody>
      </p:sp>
      <p:sp>
        <p:nvSpPr>
          <p:cNvPr id="55306" name="椭圆 55305"/>
          <p:cNvSpPr/>
          <p:nvPr/>
        </p:nvSpPr>
        <p:spPr>
          <a:xfrm>
            <a:off x="4473575" y="2798763"/>
            <a:ext cx="2081213" cy="2082800"/>
          </a:xfrm>
          <a:prstGeom prst="ellipse">
            <a:avLst/>
          </a:prstGeom>
          <a:solidFill>
            <a:srgbClr val="FEFFFF">
              <a:alpha val="50000"/>
            </a:srgbClr>
          </a:solidFill>
          <a:ln w="9525">
            <a:noFill/>
          </a:ln>
        </p:spPr>
        <p:txBody>
          <a:bodyPr/>
          <a:p>
            <a:endParaRPr lang="zh-CN" altLang="en-US"/>
          </a:p>
        </p:txBody>
      </p:sp>
      <p:sp>
        <p:nvSpPr>
          <p:cNvPr id="55307" name="文本框 55306"/>
          <p:cNvSpPr txBox="1"/>
          <p:nvPr/>
        </p:nvSpPr>
        <p:spPr>
          <a:xfrm>
            <a:off x="3548063" y="2384425"/>
            <a:ext cx="1579562" cy="645160"/>
          </a:xfrm>
          <a:prstGeom prst="rect">
            <a:avLst/>
          </a:prstGeom>
          <a:noFill/>
          <a:ln w="9525">
            <a:noFill/>
          </a:ln>
        </p:spPr>
        <p:txBody>
          <a:bodyPr>
            <a:spAutoFit/>
          </a:bodyPr>
          <a:p>
            <a:pPr algn="ctr">
              <a:spcBef>
                <a:spcPct val="50000"/>
              </a:spcBef>
            </a:pPr>
            <a:r>
              <a:rPr lang="zh-CN" altLang="en-US" sz="3600" dirty="0">
                <a:solidFill>
                  <a:srgbClr val="660066"/>
                </a:solidFill>
                <a:latin typeface="Arial" panose="020B0604020202020204" pitchFamily="34" charset="0"/>
                <a:cs typeface="Arial" panose="020B0604020202020204" pitchFamily="34" charset="0"/>
              </a:rPr>
              <a:t>导入</a:t>
            </a:r>
            <a:endParaRPr lang="zh-CN" altLang="en-US" sz="3600" dirty="0">
              <a:solidFill>
                <a:srgbClr val="660066"/>
              </a:solidFill>
              <a:latin typeface="Arial" panose="020B0604020202020204" pitchFamily="34" charset="0"/>
              <a:ea typeface="Arial" panose="020B0604020202020204" pitchFamily="34" charset="0"/>
            </a:endParaRPr>
          </a:p>
        </p:txBody>
      </p:sp>
      <p:sp>
        <p:nvSpPr>
          <p:cNvPr id="55308" name="文本框 55307"/>
          <p:cNvSpPr txBox="1"/>
          <p:nvPr/>
        </p:nvSpPr>
        <p:spPr>
          <a:xfrm>
            <a:off x="6019800" y="2133600"/>
            <a:ext cx="2362200" cy="645160"/>
          </a:xfrm>
          <a:prstGeom prst="rect">
            <a:avLst/>
          </a:prstGeom>
          <a:noFill/>
          <a:ln w="9525">
            <a:noFill/>
          </a:ln>
        </p:spPr>
        <p:txBody>
          <a:bodyPr>
            <a:spAutoFit/>
          </a:bodyPr>
          <a:p>
            <a:pPr algn="ctr">
              <a:spcBef>
                <a:spcPct val="50000"/>
              </a:spcBef>
            </a:pPr>
            <a:r>
              <a:rPr lang="zh-CN" altLang="en-US" sz="3600" b="1" dirty="0">
                <a:solidFill>
                  <a:schemeClr val="tx1"/>
                </a:solidFill>
                <a:latin typeface="Arial" panose="020B0604020202020204" pitchFamily="34" charset="0"/>
                <a:cs typeface="Arial" panose="020B0604020202020204" pitchFamily="34" charset="0"/>
              </a:rPr>
              <a:t>新课讲授</a:t>
            </a:r>
            <a:endParaRPr lang="zh-CN" altLang="en-US" sz="36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55309" name="文本框 55308"/>
          <p:cNvSpPr txBox="1"/>
          <p:nvPr/>
        </p:nvSpPr>
        <p:spPr>
          <a:xfrm>
            <a:off x="3429000" y="4648200"/>
            <a:ext cx="1858963" cy="460375"/>
          </a:xfrm>
          <a:prstGeom prst="rect">
            <a:avLst/>
          </a:prstGeom>
          <a:noFill/>
          <a:ln w="9525">
            <a:noFill/>
          </a:ln>
        </p:spPr>
        <p:txBody>
          <a:bodyPr>
            <a:spAutoFit/>
          </a:bodyPr>
          <a:p>
            <a:pPr algn="ctr">
              <a:spcBef>
                <a:spcPct val="50000"/>
              </a:spcBef>
            </a:pPr>
            <a:r>
              <a:rPr lang="zh-CN" altLang="en-US" sz="2400" b="1" dirty="0">
                <a:solidFill>
                  <a:schemeClr val="tx1"/>
                </a:solidFill>
                <a:latin typeface="Arial" panose="020B0604020202020204" pitchFamily="34" charset="0"/>
                <a:cs typeface="Arial" panose="020B0604020202020204" pitchFamily="34" charset="0"/>
              </a:rPr>
              <a:t>课堂小结</a:t>
            </a:r>
            <a:endParaRPr lang="zh-CN" altLang="en-US" sz="24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55311" name="矩形 55310"/>
          <p:cNvSpPr/>
          <p:nvPr/>
        </p:nvSpPr>
        <p:spPr>
          <a:xfrm>
            <a:off x="4756150" y="3165475"/>
            <a:ext cx="487680" cy="460375"/>
          </a:xfrm>
          <a:prstGeom prst="rect">
            <a:avLst/>
          </a:prstGeom>
          <a:noFill/>
          <a:ln w="9525">
            <a:noFill/>
          </a:ln>
        </p:spPr>
        <p:txBody>
          <a:bodyPr wrap="none" anchor="t">
            <a:spAutoFit/>
          </a:bodyPr>
          <a:p>
            <a:r>
              <a:rPr lang="zh-CN" altLang="en-US" sz="2400" dirty="0">
                <a:solidFill>
                  <a:srgbClr val="080808"/>
                </a:solidFill>
                <a:effectLst>
                  <a:outerShdw blurRad="38100" dist="38100" dir="2700000">
                    <a:srgbClr val="C0C0C0"/>
                  </a:outerShdw>
                </a:effectLst>
                <a:latin typeface="Arial" panose="020B0604020202020204" pitchFamily="34" charset="0"/>
                <a:cs typeface="Arial" panose="020B0604020202020204" pitchFamily="34" charset="0"/>
              </a:rPr>
              <a:t>课</a:t>
            </a:r>
            <a:endParaRPr lang="zh-CN" altLang="en-US" sz="2400"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endParaRPr>
          </a:p>
        </p:txBody>
      </p:sp>
      <p:sp>
        <p:nvSpPr>
          <p:cNvPr id="55312" name="矩形 55311"/>
          <p:cNvSpPr/>
          <p:nvPr/>
        </p:nvSpPr>
        <p:spPr>
          <a:xfrm>
            <a:off x="5791200" y="3165475"/>
            <a:ext cx="487680" cy="460375"/>
          </a:xfrm>
          <a:prstGeom prst="rect">
            <a:avLst/>
          </a:prstGeom>
          <a:noFill/>
          <a:ln w="9525">
            <a:noFill/>
          </a:ln>
        </p:spPr>
        <p:txBody>
          <a:bodyPr wrap="none" anchor="t">
            <a:spAutoFit/>
          </a:bodyPr>
          <a:p>
            <a:r>
              <a:rPr lang="zh-CN" altLang="en-US" sz="2400" dirty="0">
                <a:solidFill>
                  <a:srgbClr val="080808"/>
                </a:solidFill>
                <a:effectLst>
                  <a:outerShdw blurRad="38100" dist="38100" dir="2700000">
                    <a:srgbClr val="C0C0C0"/>
                  </a:outerShdw>
                </a:effectLst>
                <a:latin typeface="Arial" panose="020B0604020202020204" pitchFamily="34" charset="0"/>
                <a:cs typeface="Arial" panose="020B0604020202020204" pitchFamily="34" charset="0"/>
              </a:rPr>
              <a:t>前</a:t>
            </a:r>
            <a:endParaRPr lang="zh-CN" altLang="en-US" sz="2400"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endParaRPr>
          </a:p>
        </p:txBody>
      </p:sp>
      <p:sp>
        <p:nvSpPr>
          <p:cNvPr id="55313" name="矩形 55312"/>
          <p:cNvSpPr/>
          <p:nvPr/>
        </p:nvSpPr>
        <p:spPr>
          <a:xfrm>
            <a:off x="4648200" y="4019550"/>
            <a:ext cx="487680" cy="460375"/>
          </a:xfrm>
          <a:prstGeom prst="rect">
            <a:avLst/>
          </a:prstGeom>
          <a:noFill/>
          <a:ln w="9525">
            <a:noFill/>
          </a:ln>
        </p:spPr>
        <p:txBody>
          <a:bodyPr wrap="none" anchor="t">
            <a:spAutoFit/>
          </a:bodyPr>
          <a:p>
            <a:r>
              <a:rPr lang="zh-CN" altLang="en-US" sz="2400" dirty="0">
                <a:solidFill>
                  <a:srgbClr val="080808"/>
                </a:solidFill>
                <a:effectLst>
                  <a:outerShdw blurRad="38100" dist="38100" dir="2700000">
                    <a:srgbClr val="C0C0C0"/>
                  </a:outerShdw>
                </a:effectLst>
                <a:latin typeface="Arial" panose="020B0604020202020204" pitchFamily="34" charset="0"/>
                <a:cs typeface="Arial" panose="020B0604020202020204" pitchFamily="34" charset="0"/>
              </a:rPr>
              <a:t>准</a:t>
            </a:r>
            <a:endParaRPr lang="zh-CN" altLang="en-US" sz="2400"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endParaRPr>
          </a:p>
        </p:txBody>
      </p:sp>
      <p:sp>
        <p:nvSpPr>
          <p:cNvPr id="55314" name="矩形 55313"/>
          <p:cNvSpPr/>
          <p:nvPr/>
        </p:nvSpPr>
        <p:spPr>
          <a:xfrm>
            <a:off x="5791200" y="4075113"/>
            <a:ext cx="487680" cy="460375"/>
          </a:xfrm>
          <a:prstGeom prst="rect">
            <a:avLst/>
          </a:prstGeom>
          <a:noFill/>
          <a:ln w="9525">
            <a:noFill/>
          </a:ln>
        </p:spPr>
        <p:txBody>
          <a:bodyPr wrap="none" anchor="t">
            <a:spAutoFit/>
          </a:bodyPr>
          <a:p>
            <a:r>
              <a:rPr lang="zh-CN" altLang="en-US" sz="2400" dirty="0">
                <a:solidFill>
                  <a:srgbClr val="080808"/>
                </a:solidFill>
                <a:effectLst>
                  <a:outerShdw blurRad="38100" dist="38100" dir="2700000">
                    <a:srgbClr val="C0C0C0"/>
                  </a:outerShdw>
                </a:effectLst>
                <a:latin typeface="Arial" panose="020B0604020202020204" pitchFamily="34" charset="0"/>
                <a:cs typeface="Arial" panose="020B0604020202020204" pitchFamily="34" charset="0"/>
              </a:rPr>
              <a:t>备</a:t>
            </a:r>
            <a:endParaRPr lang="zh-CN" altLang="en-US" sz="2400"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endParaRPr>
          </a:p>
        </p:txBody>
      </p:sp>
      <p:sp>
        <p:nvSpPr>
          <p:cNvPr id="4" name="文本框 3"/>
          <p:cNvSpPr txBox="1"/>
          <p:nvPr/>
        </p:nvSpPr>
        <p:spPr>
          <a:xfrm>
            <a:off x="5966460" y="4775200"/>
            <a:ext cx="1858963" cy="460375"/>
          </a:xfrm>
          <a:prstGeom prst="rect">
            <a:avLst/>
          </a:prstGeom>
          <a:noFill/>
          <a:ln w="9525">
            <a:noFill/>
          </a:ln>
        </p:spPr>
        <p:txBody>
          <a:bodyPr>
            <a:spAutoFit/>
          </a:bodyPr>
          <a:p>
            <a:pPr algn="ctr">
              <a:spcBef>
                <a:spcPct val="50000"/>
              </a:spcBef>
            </a:pPr>
            <a:r>
              <a:rPr lang="zh-CN" altLang="en-US" sz="2400" b="1" dirty="0">
                <a:solidFill>
                  <a:schemeClr val="tx1"/>
                </a:solidFill>
                <a:latin typeface="+mj-ea"/>
                <a:ea typeface="+mj-ea"/>
              </a:rPr>
              <a:t>课后作业</a:t>
            </a:r>
            <a:endParaRPr lang="zh-CN" altLang="en-US" sz="2400" b="1" dirty="0">
              <a:solidFill>
                <a:schemeClr val="tx1"/>
              </a:solidFill>
              <a:latin typeface="+mj-ea"/>
              <a:ea typeface="+mj-ea"/>
            </a:endParaRPr>
          </a:p>
        </p:txBody>
      </p:sp>
      <p:sp>
        <p:nvSpPr>
          <p:cNvPr id="5" name="矩形 4"/>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教学目标</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教学内容  教学方法</a:t>
            </a:r>
            <a:r>
              <a:rPr lang="zh-CN" altLang="en-US" sz="2800" b="1" dirty="0">
                <a:solidFill>
                  <a:srgbClr val="FFFFFF"/>
                </a:solidFill>
                <a:latin typeface="微软雅黑" panose="020B0503020204020204" charset="-122"/>
                <a:ea typeface="微软雅黑" panose="020B0503020204020204" charset="-122"/>
              </a:rPr>
              <a:t>   教学策略    教学媒体     </a:t>
            </a:r>
            <a:r>
              <a:rPr lang="zh-CN" altLang="en-US" sz="2800" b="1" dirty="0">
                <a:solidFill>
                  <a:srgbClr val="FF0000"/>
                </a:solidFill>
                <a:latin typeface="微软雅黑" panose="020B0503020204020204" charset="-122"/>
                <a:ea typeface="微软雅黑" panose="020B0503020204020204" charset="-122"/>
              </a:rPr>
              <a:t>说教学设计方案</a:t>
            </a:r>
            <a:endParaRPr lang="zh-CN" altLang="en-US" sz="28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pic>
        <p:nvPicPr>
          <p:cNvPr id="19" name="图片 19" descr="1617709769(1)"/>
          <p:cNvPicPr>
            <a:picLocks noChangeAspect="1"/>
          </p:cNvPicPr>
          <p:nvPr/>
        </p:nvPicPr>
        <p:blipFill>
          <a:blip r:embed="rId2"/>
          <a:stretch>
            <a:fillRect/>
          </a:stretch>
        </p:blipFill>
        <p:spPr>
          <a:xfrm>
            <a:off x="1268730" y="3390265"/>
            <a:ext cx="8879205" cy="2305050"/>
          </a:xfrm>
          <a:prstGeom prst="rect">
            <a:avLst/>
          </a:prstGeom>
        </p:spPr>
      </p:pic>
      <p:sp>
        <p:nvSpPr>
          <p:cNvPr id="3" name="文本框 2"/>
          <p:cNvSpPr txBox="1"/>
          <p:nvPr/>
        </p:nvSpPr>
        <p:spPr>
          <a:xfrm>
            <a:off x="4379595" y="365125"/>
            <a:ext cx="2011680" cy="645160"/>
          </a:xfrm>
          <a:prstGeom prst="rect">
            <a:avLst/>
          </a:prstGeom>
          <a:noFill/>
        </p:spPr>
        <p:txBody>
          <a:bodyPr wrap="none" rtlCol="0">
            <a:spAutoFit/>
          </a:bodyPr>
          <a:p>
            <a:r>
              <a:rPr lang="zh-CN" altLang="zh-CN" sz="3600" b="1">
                <a:solidFill>
                  <a:srgbClr val="FF0000"/>
                </a:solidFill>
              </a:rPr>
              <a:t>课前准备</a:t>
            </a:r>
            <a:endParaRPr lang="zh-CN" altLang="zh-CN" sz="3600" b="1">
              <a:solidFill>
                <a:srgbClr val="FF0000"/>
              </a:solidFill>
            </a:endParaRPr>
          </a:p>
        </p:txBody>
      </p:sp>
      <p:sp>
        <p:nvSpPr>
          <p:cNvPr id="100" name="文本框 99"/>
          <p:cNvSpPr txBox="1"/>
          <p:nvPr/>
        </p:nvSpPr>
        <p:spPr>
          <a:xfrm>
            <a:off x="588010" y="528955"/>
            <a:ext cx="11256645" cy="2861310"/>
          </a:xfrm>
          <a:prstGeom prst="rect">
            <a:avLst/>
          </a:prstGeom>
          <a:noFill/>
          <a:ln w="9525">
            <a:noFill/>
          </a:ln>
        </p:spPr>
        <p:txBody>
          <a:bodyPr wrap="square">
            <a:spAutoFit/>
          </a:bodyPr>
          <a:p>
            <a:pPr indent="0"/>
            <a:r>
              <a:rPr lang="zh-CN" sz="3600" b="1">
                <a:latin typeface="Calibri" panose="020F0502020204030204" charset="0"/>
                <a:ea typeface="宋体" panose="02010600030101010101" pitchFamily="2" charset="-122"/>
              </a:rPr>
              <a:t>         小明在图书馆看书时，偶然发现了书里夹了一张泛黄的时间轴，但是上面的内容已经模糊不清，请你结合预习内容，帮助他按照时间顺序，填补</a:t>
            </a:r>
            <a:r>
              <a:rPr lang="zh-CN" sz="3600" b="1">
                <a:solidFill>
                  <a:srgbClr val="FF0000"/>
                </a:solidFill>
                <a:latin typeface="Calibri" panose="020F0502020204030204" charset="0"/>
                <a:ea typeface="宋体" panose="02010600030101010101" pitchFamily="2" charset="-122"/>
              </a:rPr>
              <a:t>时间轴</a:t>
            </a:r>
            <a:r>
              <a:rPr lang="zh-CN" sz="3600" b="1">
                <a:latin typeface="Calibri" panose="020F0502020204030204" charset="0"/>
                <a:ea typeface="宋体" panose="02010600030101010101" pitchFamily="2" charset="-122"/>
              </a:rPr>
              <a:t>上的大事件，梳理新民主主义革命崛起时期相关史实。</a:t>
            </a:r>
            <a:endParaRPr lang="zh-CN" altLang="en-US" sz="3600" b="1"/>
          </a:p>
        </p:txBody>
      </p:sp>
      <p:sp>
        <p:nvSpPr>
          <p:cNvPr id="7" name="文本框 6"/>
          <p:cNvSpPr txBox="1"/>
          <p:nvPr/>
        </p:nvSpPr>
        <p:spPr>
          <a:xfrm>
            <a:off x="97155" y="5695315"/>
            <a:ext cx="12141835" cy="583565"/>
          </a:xfrm>
          <a:prstGeom prst="rect">
            <a:avLst/>
          </a:prstGeom>
          <a:noFill/>
        </p:spPr>
        <p:txBody>
          <a:bodyPr wrap="square" rtlCol="0">
            <a:spAutoFit/>
          </a:bodyPr>
          <a:p>
            <a:r>
              <a:rPr lang="zh-CN" altLang="en-US" sz="3200" b="1">
                <a:solidFill>
                  <a:srgbClr val="FF0000"/>
                </a:solidFill>
              </a:rPr>
              <a:t>设计意图：情景为依托，激发兴趣，培养时空观念，为学习打基础</a:t>
            </a:r>
            <a:endParaRPr lang="zh-CN" altLang="en-US" sz="3200"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图片1111"/>
          <p:cNvPicPr>
            <a:picLocks noChangeAspect="1"/>
          </p:cNvPicPr>
          <p:nvPr/>
        </p:nvPicPr>
        <p:blipFill>
          <a:blip r:embed="rId1"/>
          <a:stretch>
            <a:fillRect/>
          </a:stretch>
        </p:blipFill>
        <p:spPr>
          <a:xfrm>
            <a:off x="635" y="-22225"/>
            <a:ext cx="12068175" cy="6748780"/>
          </a:xfrm>
          <a:prstGeom prst="rect">
            <a:avLst/>
          </a:prstGeom>
        </p:spPr>
      </p:pic>
      <p:sp>
        <p:nvSpPr>
          <p:cNvPr id="2" name="文本框 1"/>
          <p:cNvSpPr txBox="1"/>
          <p:nvPr/>
        </p:nvSpPr>
        <p:spPr>
          <a:xfrm>
            <a:off x="5265420" y="180340"/>
            <a:ext cx="1097280" cy="645160"/>
          </a:xfrm>
          <a:prstGeom prst="rect">
            <a:avLst/>
          </a:prstGeom>
          <a:noFill/>
        </p:spPr>
        <p:txBody>
          <a:bodyPr wrap="none" rtlCol="0">
            <a:spAutoFit/>
          </a:bodyPr>
          <a:p>
            <a:r>
              <a:rPr lang="zh-CN" altLang="en-US" sz="3600" b="1">
                <a:solidFill>
                  <a:srgbClr val="FF0000"/>
                </a:solidFill>
              </a:rPr>
              <a:t>导入</a:t>
            </a:r>
            <a:endParaRPr lang="zh-CN" altLang="en-US" sz="3600" b="1">
              <a:solidFill>
                <a:srgbClr val="FF0000"/>
              </a:solidFill>
            </a:endParaRPr>
          </a:p>
        </p:txBody>
      </p:sp>
      <p:pic>
        <p:nvPicPr>
          <p:cNvPr id="3" name="图片 2" descr="1617702741(1)"/>
          <p:cNvPicPr>
            <a:picLocks noChangeAspect="1"/>
          </p:cNvPicPr>
          <p:nvPr/>
        </p:nvPicPr>
        <p:blipFill>
          <a:blip r:embed="rId2"/>
          <a:stretch>
            <a:fillRect/>
          </a:stretch>
        </p:blipFill>
        <p:spPr>
          <a:xfrm>
            <a:off x="363220" y="915670"/>
            <a:ext cx="5460365" cy="4652010"/>
          </a:xfrm>
          <a:prstGeom prst="rect">
            <a:avLst/>
          </a:prstGeom>
        </p:spPr>
      </p:pic>
      <p:pic>
        <p:nvPicPr>
          <p:cNvPr id="14" name="图片 14" descr="1617704267(1)"/>
          <p:cNvPicPr>
            <a:picLocks noChangeAspect="1"/>
          </p:cNvPicPr>
          <p:nvPr/>
        </p:nvPicPr>
        <p:blipFill>
          <a:blip r:embed="rId3"/>
          <a:stretch>
            <a:fillRect/>
          </a:stretch>
        </p:blipFill>
        <p:spPr>
          <a:xfrm>
            <a:off x="6062345" y="915035"/>
            <a:ext cx="5423535" cy="4652645"/>
          </a:xfrm>
          <a:prstGeom prst="rect">
            <a:avLst/>
          </a:prstGeom>
        </p:spPr>
      </p:pic>
      <p:sp>
        <p:nvSpPr>
          <p:cNvPr id="7" name="文本框 6"/>
          <p:cNvSpPr txBox="1"/>
          <p:nvPr/>
        </p:nvSpPr>
        <p:spPr>
          <a:xfrm>
            <a:off x="521970" y="5884545"/>
            <a:ext cx="12141835" cy="583565"/>
          </a:xfrm>
          <a:prstGeom prst="rect">
            <a:avLst/>
          </a:prstGeom>
          <a:noFill/>
        </p:spPr>
        <p:txBody>
          <a:bodyPr wrap="square" rtlCol="0">
            <a:spAutoFit/>
          </a:bodyPr>
          <a:p>
            <a:r>
              <a:rPr lang="zh-CN" altLang="en-US" sz="3200" b="1">
                <a:solidFill>
                  <a:srgbClr val="FF0000"/>
                </a:solidFill>
              </a:rPr>
              <a:t>设计意图：时事导入，拉近学生与历史之间的距离。</a:t>
            </a:r>
            <a:endParaRPr lang="zh-CN" altLang="en-US" sz="32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pic>
        <p:nvPicPr>
          <p:cNvPr id="5" name="图片 2" descr="1617702741(1)"/>
          <p:cNvPicPr>
            <a:picLocks noChangeAspect="1"/>
          </p:cNvPicPr>
          <p:nvPr/>
        </p:nvPicPr>
        <p:blipFill>
          <a:blip r:embed="rId2"/>
          <a:stretch>
            <a:fillRect/>
          </a:stretch>
        </p:blipFill>
        <p:spPr>
          <a:xfrm>
            <a:off x="497840" y="975995"/>
            <a:ext cx="5531485" cy="4353560"/>
          </a:xfrm>
          <a:prstGeom prst="rect">
            <a:avLst/>
          </a:prstGeom>
        </p:spPr>
      </p:pic>
      <p:sp>
        <p:nvSpPr>
          <p:cNvPr id="6" name="文本框 5"/>
          <p:cNvSpPr txBox="1"/>
          <p:nvPr/>
        </p:nvSpPr>
        <p:spPr>
          <a:xfrm>
            <a:off x="5080000" y="-22225"/>
            <a:ext cx="1097280" cy="645160"/>
          </a:xfrm>
          <a:prstGeom prst="rect">
            <a:avLst/>
          </a:prstGeom>
          <a:noFill/>
        </p:spPr>
        <p:txBody>
          <a:bodyPr wrap="none" rtlCol="0">
            <a:spAutoFit/>
          </a:bodyPr>
          <a:p>
            <a:r>
              <a:rPr lang="zh-CN" altLang="en-US" sz="3600" b="1">
                <a:solidFill>
                  <a:srgbClr val="FF0000"/>
                </a:solidFill>
              </a:rPr>
              <a:t>导入</a:t>
            </a:r>
            <a:endParaRPr lang="zh-CN" altLang="en-US" sz="3600" b="1">
              <a:solidFill>
                <a:srgbClr val="FF0000"/>
              </a:solidFill>
            </a:endParaRPr>
          </a:p>
        </p:txBody>
      </p:sp>
      <p:pic>
        <p:nvPicPr>
          <p:cNvPr id="14" name="图片 14" descr="1617704267(1)"/>
          <p:cNvPicPr>
            <a:picLocks noChangeAspect="1"/>
          </p:cNvPicPr>
          <p:nvPr/>
        </p:nvPicPr>
        <p:blipFill>
          <a:blip r:embed="rId3"/>
          <a:stretch>
            <a:fillRect/>
          </a:stretch>
        </p:blipFill>
        <p:spPr>
          <a:xfrm>
            <a:off x="6177280" y="975995"/>
            <a:ext cx="5350510" cy="4353560"/>
          </a:xfrm>
          <a:prstGeom prst="rect">
            <a:avLst/>
          </a:prstGeom>
        </p:spPr>
      </p:pic>
      <p:sp>
        <p:nvSpPr>
          <p:cNvPr id="7" name="文本框 6"/>
          <p:cNvSpPr txBox="1"/>
          <p:nvPr/>
        </p:nvSpPr>
        <p:spPr>
          <a:xfrm>
            <a:off x="97155" y="5757545"/>
            <a:ext cx="11608435" cy="583565"/>
          </a:xfrm>
          <a:prstGeom prst="rect">
            <a:avLst/>
          </a:prstGeom>
          <a:noFill/>
        </p:spPr>
        <p:txBody>
          <a:bodyPr wrap="square" rtlCol="0">
            <a:spAutoFit/>
          </a:bodyPr>
          <a:p>
            <a:r>
              <a:rPr lang="zh-CN" altLang="en-US" sz="3200" b="1">
                <a:solidFill>
                  <a:srgbClr val="FF0000"/>
                </a:solidFill>
              </a:rPr>
              <a:t>设计意图：以时事导入，吸引学生注意力，点明主题，立德树人</a:t>
            </a:r>
            <a:endParaRPr lang="zh-CN" altLang="en-US" sz="3200" b="1">
              <a:solidFill>
                <a:srgbClr val="FF0000"/>
              </a:solidFill>
            </a:endParaRPr>
          </a:p>
        </p:txBody>
      </p:sp>
      <p:pic>
        <p:nvPicPr>
          <p:cNvPr id="8" name="图片 7" descr="图片1111"/>
          <p:cNvPicPr>
            <a:picLocks noChangeAspect="1"/>
          </p:cNvPicPr>
          <p:nvPr/>
        </p:nvPicPr>
        <p:blipFill>
          <a:blip r:embed="rId1"/>
          <a:stretch>
            <a:fillRect/>
          </a:stretch>
        </p:blipFill>
        <p:spPr>
          <a:xfrm>
            <a:off x="-108585" y="0"/>
            <a:ext cx="12270105" cy="6858000"/>
          </a:xfrm>
          <a:prstGeom prst="rect">
            <a:avLst/>
          </a:prstGeom>
        </p:spPr>
      </p:pic>
      <p:sp>
        <p:nvSpPr>
          <p:cNvPr id="62495" name="AutoShape 8"/>
          <p:cNvSpPr/>
          <p:nvPr/>
        </p:nvSpPr>
        <p:spPr>
          <a:xfrm flipH="1">
            <a:off x="3903980" y="2194560"/>
            <a:ext cx="76136" cy="152273"/>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499" name="AutoShape 12"/>
          <p:cNvSpPr/>
          <p:nvPr/>
        </p:nvSpPr>
        <p:spPr>
          <a:xfrm flipH="1">
            <a:off x="6361430" y="1710690"/>
            <a:ext cx="76136" cy="150889"/>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502" name="Text Box 15"/>
          <p:cNvSpPr txBox="1"/>
          <p:nvPr/>
        </p:nvSpPr>
        <p:spPr>
          <a:xfrm>
            <a:off x="7082155" y="1623060"/>
            <a:ext cx="200724" cy="332232"/>
          </a:xfrm>
          <a:prstGeom prst="rect">
            <a:avLst/>
          </a:prstGeom>
          <a:noFill/>
          <a:ln w="9525">
            <a:noFill/>
          </a:ln>
        </p:spPr>
        <p:txBody>
          <a:bodyPr wrap="none">
            <a:spAutoFit/>
          </a:bodyPr>
          <a:p>
            <a:pPr algn="ctr" eaLnBrk="0" hangingPunct="0"/>
            <a:endParaRPr sz="1400" b="0" dirty="0">
              <a:solidFill>
                <a:srgbClr val="FFFFFF"/>
              </a:solidFill>
              <a:latin typeface="Arial" panose="020B0604020202020204" pitchFamily="34" charset="0"/>
            </a:endParaRPr>
          </a:p>
        </p:txBody>
      </p:sp>
      <p:grpSp>
        <p:nvGrpSpPr>
          <p:cNvPr id="62503" name="Group 16"/>
          <p:cNvGrpSpPr/>
          <p:nvPr/>
        </p:nvGrpSpPr>
        <p:grpSpPr>
          <a:xfrm rot="0">
            <a:off x="838200" y="975995"/>
            <a:ext cx="9106535" cy="3914775"/>
            <a:chOff x="576" y="1836"/>
            <a:chExt cx="1446" cy="2094"/>
          </a:xfrm>
        </p:grpSpPr>
        <p:sp>
          <p:nvSpPr>
            <p:cNvPr id="62504" name="AutoShape 17"/>
            <p:cNvSpPr/>
            <p:nvPr/>
          </p:nvSpPr>
          <p:spPr>
            <a:xfrm>
              <a:off x="576" y="1942"/>
              <a:ext cx="1446" cy="1988"/>
            </a:xfrm>
            <a:prstGeom prst="roundRect">
              <a:avLst>
                <a:gd name="adj" fmla="val 4690"/>
              </a:avLst>
            </a:prstGeom>
            <a:noFill/>
            <a:ln w="57150" cap="flat" cmpd="sng">
              <a:solidFill>
                <a:schemeClr val="folHlink"/>
              </a:solidFill>
              <a:prstDash val="solid"/>
              <a:headEnd type="none" w="med" len="med"/>
              <a:tailEnd type="none" w="med" len="med"/>
            </a:ln>
          </p:spPr>
          <p:txBody>
            <a:bodyPr wrap="none" anchor="ctr"/>
            <a:p>
              <a:endParaRPr sz="1800" b="0" dirty="0">
                <a:latin typeface="Arial" panose="020B0604020202020204" pitchFamily="34" charset="0"/>
              </a:endParaRPr>
            </a:p>
          </p:txBody>
        </p:sp>
        <p:sp>
          <p:nvSpPr>
            <p:cNvPr id="68626" name="AutoShape 18"/>
            <p:cNvSpPr>
              <a:spLocks noChangeArrowheads="1"/>
            </p:cNvSpPr>
            <p:nvPr/>
          </p:nvSpPr>
          <p:spPr bwMode="gray">
            <a:xfrm>
              <a:off x="712" y="1852"/>
              <a:ext cx="1174" cy="181"/>
            </a:xfrm>
            <a:prstGeom prst="roundRect">
              <a:avLst>
                <a:gd name="adj" fmla="val 50000"/>
              </a:avLst>
            </a:prstGeom>
            <a:gradFill rotWithShape="1">
              <a:gsLst>
                <a:gs pos="0">
                  <a:srgbClr val="FE4444"/>
                </a:gs>
                <a:gs pos="100000">
                  <a:srgbClr val="832B2B"/>
                </a:gs>
              </a:gsLst>
              <a:lin ang="54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506" name="AutoShape 19"/>
            <p:cNvSpPr/>
            <p:nvPr/>
          </p:nvSpPr>
          <p:spPr>
            <a:xfrm flipH="1">
              <a:off x="1773" y="1897"/>
              <a:ext cx="45" cy="91"/>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507" name="AutoShape 20"/>
            <p:cNvSpPr/>
            <p:nvPr/>
          </p:nvSpPr>
          <p:spPr>
            <a:xfrm flipH="1">
              <a:off x="776" y="1897"/>
              <a:ext cx="46" cy="91"/>
            </a:xfrm>
            <a:prstGeom prst="octagon">
              <a:avLst>
                <a:gd name="adj" fmla="val 29287"/>
              </a:avLst>
            </a:prstGeom>
            <a:solidFill>
              <a:schemeClr val="bg1"/>
            </a:solidFill>
            <a:ln w="9525">
              <a:noFill/>
            </a:ln>
          </p:spPr>
          <p:txBody>
            <a:bodyPr wrap="none" anchor="ctr"/>
            <a:p>
              <a:endParaRPr sz="1800" b="0" dirty="0">
                <a:latin typeface="Arial" panose="020B0604020202020204" pitchFamily="34" charset="0"/>
              </a:endParaRPr>
            </a:p>
          </p:txBody>
        </p:sp>
        <p:sp>
          <p:nvSpPr>
            <p:cNvPr id="62508" name="Text Box 21"/>
            <p:cNvSpPr txBox="1"/>
            <p:nvPr/>
          </p:nvSpPr>
          <p:spPr>
            <a:xfrm>
              <a:off x="1232" y="1836"/>
              <a:ext cx="118" cy="216"/>
            </a:xfrm>
            <a:prstGeom prst="rect">
              <a:avLst/>
            </a:prstGeom>
            <a:noFill/>
            <a:ln w="9525">
              <a:noFill/>
            </a:ln>
          </p:spPr>
          <p:txBody>
            <a:bodyPr wrap="square">
              <a:spAutoFit/>
            </a:bodyPr>
            <a:p>
              <a:pPr algn="ctr" eaLnBrk="0" hangingPunct="0"/>
              <a:endParaRPr sz="1400" b="0" dirty="0">
                <a:solidFill>
                  <a:schemeClr val="bg1"/>
                </a:solidFill>
                <a:latin typeface="Arial" panose="020B0604020202020204" pitchFamily="34" charset="0"/>
              </a:endParaRPr>
            </a:p>
          </p:txBody>
        </p:sp>
        <p:sp>
          <p:nvSpPr>
            <p:cNvPr id="62509" name="Text Box 22"/>
            <p:cNvSpPr txBox="1"/>
            <p:nvPr/>
          </p:nvSpPr>
          <p:spPr>
            <a:xfrm>
              <a:off x="624" y="2106"/>
              <a:ext cx="1344" cy="261"/>
            </a:xfrm>
            <a:prstGeom prst="rect">
              <a:avLst/>
            </a:prstGeom>
            <a:noFill/>
            <a:ln w="9525">
              <a:noFill/>
            </a:ln>
          </p:spPr>
          <p:txBody>
            <a:bodyPr>
              <a:spAutoFit/>
            </a:bodyPr>
            <a:p>
              <a:pPr eaLnBrk="0" hangingPunct="0"/>
              <a:endParaRPr sz="1800" b="0" dirty="0">
                <a:solidFill>
                  <a:srgbClr val="000000"/>
                </a:solidFill>
                <a:latin typeface="Arial" panose="020B0604020202020204" pitchFamily="34" charset="0"/>
              </a:endParaRPr>
            </a:p>
          </p:txBody>
        </p:sp>
      </p:grpSp>
      <p:grpSp>
        <p:nvGrpSpPr>
          <p:cNvPr id="29" name="组合 28"/>
          <p:cNvGrpSpPr/>
          <p:nvPr/>
        </p:nvGrpSpPr>
        <p:grpSpPr>
          <a:xfrm>
            <a:off x="2208963" y="233680"/>
            <a:ext cx="8217971" cy="4319270"/>
            <a:chOff x="2068" y="2640"/>
            <a:chExt cx="4758" cy="6802"/>
          </a:xfrm>
        </p:grpSpPr>
        <p:sp>
          <p:nvSpPr>
            <p:cNvPr id="10" name="文本框 9"/>
            <p:cNvSpPr txBox="1"/>
            <p:nvPr/>
          </p:nvSpPr>
          <p:spPr>
            <a:xfrm>
              <a:off x="2398" y="2640"/>
              <a:ext cx="4428" cy="1016"/>
            </a:xfrm>
            <a:prstGeom prst="rect">
              <a:avLst/>
            </a:prstGeom>
            <a:noFill/>
          </p:spPr>
          <p:txBody>
            <a:bodyPr wrap="square" rtlCol="0">
              <a:spAutoFit/>
            </a:bodyPr>
            <a:p>
              <a:r>
                <a:rPr lang="en-US" altLang="zh-CN" sz="3600" b="1">
                  <a:solidFill>
                    <a:srgbClr val="FF0000"/>
                  </a:solidFill>
                </a:rPr>
                <a:t>          </a:t>
              </a:r>
              <a:r>
                <a:rPr lang="zh-CN" altLang="en-US" sz="3600" b="1">
                  <a:solidFill>
                    <a:srgbClr val="FF0000"/>
                  </a:solidFill>
                </a:rPr>
                <a:t>开天辟地的选择</a:t>
              </a:r>
              <a:endParaRPr lang="zh-CN" altLang="en-US" sz="3600" b="1">
                <a:solidFill>
                  <a:srgbClr val="FF0000"/>
                </a:solidFill>
              </a:endParaRPr>
            </a:p>
          </p:txBody>
        </p:sp>
        <p:sp>
          <p:nvSpPr>
            <p:cNvPr id="13" name="文本框 12"/>
            <p:cNvSpPr txBox="1"/>
            <p:nvPr/>
          </p:nvSpPr>
          <p:spPr>
            <a:xfrm>
              <a:off x="2068" y="4940"/>
              <a:ext cx="391" cy="3488"/>
            </a:xfrm>
            <a:prstGeom prst="rect">
              <a:avLst/>
            </a:prstGeom>
            <a:noFill/>
          </p:spPr>
          <p:txBody>
            <a:bodyPr vert="eaVert" wrap="square" rtlCol="0">
              <a:spAutoFit/>
            </a:bodyPr>
            <a:p>
              <a:r>
                <a:rPr lang="zh-CN" altLang="en-US" sz="3200" b="1"/>
                <a:t>建党的原因</a:t>
              </a:r>
              <a:endParaRPr lang="zh-CN" altLang="en-US" sz="3200" b="1"/>
            </a:p>
          </p:txBody>
        </p:sp>
        <p:sp>
          <p:nvSpPr>
            <p:cNvPr id="15" name="文本框 14"/>
            <p:cNvSpPr txBox="1"/>
            <p:nvPr/>
          </p:nvSpPr>
          <p:spPr>
            <a:xfrm>
              <a:off x="3409" y="4976"/>
              <a:ext cx="391" cy="4406"/>
            </a:xfrm>
            <a:prstGeom prst="rect">
              <a:avLst/>
            </a:prstGeom>
            <a:noFill/>
          </p:spPr>
          <p:txBody>
            <a:bodyPr vert="eaVert" wrap="square" rtlCol="0">
              <a:spAutoFit/>
            </a:bodyPr>
            <a:p>
              <a:r>
                <a:rPr lang="zh-CN" altLang="en-US" sz="3200" b="1"/>
                <a:t>建党的过程</a:t>
              </a:r>
              <a:endParaRPr lang="zh-CN" altLang="en-US" sz="3200" b="1"/>
            </a:p>
          </p:txBody>
        </p:sp>
        <p:sp>
          <p:nvSpPr>
            <p:cNvPr id="16" name="文本框 15"/>
            <p:cNvSpPr txBox="1"/>
            <p:nvPr/>
          </p:nvSpPr>
          <p:spPr>
            <a:xfrm>
              <a:off x="4637" y="4977"/>
              <a:ext cx="391" cy="4447"/>
            </a:xfrm>
            <a:prstGeom prst="rect">
              <a:avLst/>
            </a:prstGeom>
            <a:noFill/>
          </p:spPr>
          <p:txBody>
            <a:bodyPr vert="eaVert" wrap="square" rtlCol="0">
              <a:spAutoFit/>
            </a:bodyPr>
            <a:p>
              <a:r>
                <a:rPr lang="zh-CN" altLang="en-US" sz="3200" b="1"/>
                <a:t>建党的意义</a:t>
              </a:r>
              <a:endParaRPr lang="zh-CN" altLang="en-US" sz="3200" b="1"/>
            </a:p>
          </p:txBody>
        </p:sp>
        <p:sp>
          <p:nvSpPr>
            <p:cNvPr id="18" name="文本框 17"/>
            <p:cNvSpPr txBox="1"/>
            <p:nvPr/>
          </p:nvSpPr>
          <p:spPr>
            <a:xfrm>
              <a:off x="5825" y="4995"/>
              <a:ext cx="391" cy="4447"/>
            </a:xfrm>
            <a:prstGeom prst="rect">
              <a:avLst/>
            </a:prstGeom>
            <a:noFill/>
          </p:spPr>
          <p:txBody>
            <a:bodyPr vert="eaVert" wrap="square" rtlCol="0">
              <a:spAutoFit/>
            </a:bodyPr>
            <a:p>
              <a:endParaRPr lang="zh-CN" altLang="en-US" sz="3200" b="1"/>
            </a:p>
          </p:txBody>
        </p:sp>
      </p:grpSp>
      <p:sp>
        <p:nvSpPr>
          <p:cNvPr id="30" name="左大括号 29"/>
          <p:cNvSpPr/>
          <p:nvPr/>
        </p:nvSpPr>
        <p:spPr>
          <a:xfrm rot="5400000">
            <a:off x="2034540" y="3083560"/>
            <a:ext cx="1024255" cy="2248535"/>
          </a:xfrm>
          <a:prstGeom prst="leftBrace">
            <a:avLst/>
          </a:prstGeom>
          <a:ln w="28575" cmpd="thickThin">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文本框 30"/>
          <p:cNvSpPr txBox="1"/>
          <p:nvPr/>
        </p:nvSpPr>
        <p:spPr>
          <a:xfrm>
            <a:off x="1148192" y="4695825"/>
            <a:ext cx="675005" cy="2823845"/>
          </a:xfrm>
          <a:prstGeom prst="rect">
            <a:avLst/>
          </a:prstGeom>
          <a:noFill/>
        </p:spPr>
        <p:txBody>
          <a:bodyPr vert="eaVert" wrap="square" rtlCol="0">
            <a:spAutoFit/>
          </a:bodyPr>
          <a:p>
            <a:r>
              <a:rPr lang="zh-CN" altLang="en-US" sz="3200" b="1"/>
              <a:t>源于时代</a:t>
            </a:r>
            <a:endParaRPr lang="zh-CN" altLang="en-US" sz="3200" b="1"/>
          </a:p>
        </p:txBody>
      </p:sp>
      <p:sp>
        <p:nvSpPr>
          <p:cNvPr id="32" name="文本框 31"/>
          <p:cNvSpPr txBox="1"/>
          <p:nvPr/>
        </p:nvSpPr>
        <p:spPr>
          <a:xfrm>
            <a:off x="2232772" y="4707255"/>
            <a:ext cx="675005" cy="2823845"/>
          </a:xfrm>
          <a:prstGeom prst="rect">
            <a:avLst/>
          </a:prstGeom>
          <a:noFill/>
        </p:spPr>
        <p:txBody>
          <a:bodyPr vert="eaVert" wrap="square" rtlCol="0">
            <a:spAutoFit/>
          </a:bodyPr>
          <a:p>
            <a:r>
              <a:rPr lang="zh-CN" altLang="en-US" sz="3200" b="1"/>
              <a:t>源于爱国</a:t>
            </a:r>
            <a:endParaRPr lang="zh-CN" altLang="en-US" sz="3200" b="1"/>
          </a:p>
        </p:txBody>
      </p:sp>
      <p:sp>
        <p:nvSpPr>
          <p:cNvPr id="33" name="文本框 32"/>
          <p:cNvSpPr txBox="1"/>
          <p:nvPr/>
        </p:nvSpPr>
        <p:spPr>
          <a:xfrm>
            <a:off x="3355452" y="4740275"/>
            <a:ext cx="675005" cy="2823845"/>
          </a:xfrm>
          <a:prstGeom prst="rect">
            <a:avLst/>
          </a:prstGeom>
          <a:noFill/>
        </p:spPr>
        <p:txBody>
          <a:bodyPr vert="eaVert" wrap="square" rtlCol="0">
            <a:spAutoFit/>
          </a:bodyPr>
          <a:p>
            <a:r>
              <a:rPr lang="zh-CN" altLang="en-US" sz="3200" b="1"/>
              <a:t>源于信仰</a:t>
            </a:r>
            <a:endParaRPr lang="zh-CN" altLang="en-US" sz="32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1631315" y="165100"/>
            <a:ext cx="9722485" cy="645160"/>
          </a:xfrm>
          <a:prstGeom prst="rect">
            <a:avLst/>
          </a:prstGeom>
          <a:noFill/>
        </p:spPr>
        <p:txBody>
          <a:bodyPr wrap="square" rtlCol="0">
            <a:spAutoFit/>
          </a:bodyPr>
          <a:p>
            <a:r>
              <a:rPr lang="zh-CN" altLang="en-US" sz="3600"/>
              <a:t>建党原因：</a:t>
            </a:r>
            <a:r>
              <a:rPr lang="zh-CN" altLang="en-US" sz="3600">
                <a:solidFill>
                  <a:srgbClr val="FF0000"/>
                </a:solidFill>
              </a:rPr>
              <a:t>源于时代</a:t>
            </a:r>
            <a:endParaRPr lang="zh-CN" altLang="en-US" sz="3600">
              <a:solidFill>
                <a:srgbClr val="FF0000"/>
              </a:solidFill>
            </a:endParaRPr>
          </a:p>
        </p:txBody>
      </p:sp>
      <p:pic>
        <p:nvPicPr>
          <p:cNvPr id="5" name="图片 1" descr="1617593262(1)"/>
          <p:cNvPicPr>
            <a:picLocks noChangeAspect="1"/>
          </p:cNvPicPr>
          <p:nvPr/>
        </p:nvPicPr>
        <p:blipFill>
          <a:blip r:embed="rId2"/>
          <a:stretch>
            <a:fillRect/>
          </a:stretch>
        </p:blipFill>
        <p:spPr>
          <a:xfrm>
            <a:off x="1360805" y="1003300"/>
            <a:ext cx="8062595" cy="3961130"/>
          </a:xfrm>
          <a:prstGeom prst="rect">
            <a:avLst/>
          </a:prstGeom>
        </p:spPr>
      </p:pic>
      <p:sp>
        <p:nvSpPr>
          <p:cNvPr id="100" name="文本框 99"/>
          <p:cNvSpPr txBox="1"/>
          <p:nvPr/>
        </p:nvSpPr>
        <p:spPr>
          <a:xfrm>
            <a:off x="1360805" y="5158105"/>
            <a:ext cx="9992995" cy="1383665"/>
          </a:xfrm>
          <a:prstGeom prst="rect">
            <a:avLst/>
          </a:prstGeom>
          <a:noFill/>
          <a:ln w="9525">
            <a:noFill/>
          </a:ln>
        </p:spPr>
        <p:txBody>
          <a:bodyPr wrap="square">
            <a:spAutoFit/>
          </a:bodyPr>
          <a:p>
            <a:pPr indent="0"/>
            <a:r>
              <a:rPr lang="zh-CN" sz="2800" b="1">
                <a:latin typeface="Calibri" panose="020F0502020204030204" charset="0"/>
                <a:ea typeface="宋体" panose="02010600030101010101" pitchFamily="2" charset="-122"/>
              </a:rPr>
              <a:t>教师：展示五幅图片史料，让学生总结出建党前后内部外部的时代特征。学生：分小组讨论作答。</a:t>
            </a:r>
            <a:endParaRPr lang="zh-CN" altLang="en-US" sz="2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rot="20700000">
            <a:off x="3799840" y="3029585"/>
            <a:ext cx="5130165" cy="768350"/>
          </a:xfrm>
          <a:prstGeom prst="rect">
            <a:avLst/>
          </a:prstGeom>
          <a:noFill/>
        </p:spPr>
        <p:txBody>
          <a:bodyPr wrap="square" rtlCol="0">
            <a:spAutoFit/>
          </a:bodyPr>
          <a:p>
            <a:r>
              <a:rPr lang="zh-CN" altLang="en-US" sz="4400">
                <a:solidFill>
                  <a:srgbClr val="FF0000"/>
                </a:solidFill>
              </a:rPr>
              <a:t>如何突破重点？</a:t>
            </a:r>
            <a:endParaRPr lang="zh-CN" altLang="en-US" sz="4400">
              <a:solidFill>
                <a:srgbClr val="FF0000"/>
              </a:solidFill>
            </a:endParaRPr>
          </a:p>
        </p:txBody>
      </p:sp>
      <p:sp>
        <p:nvSpPr>
          <p:cNvPr id="5" name="文本框 4"/>
          <p:cNvSpPr txBox="1"/>
          <p:nvPr/>
        </p:nvSpPr>
        <p:spPr>
          <a:xfrm>
            <a:off x="2346325" y="705485"/>
            <a:ext cx="9722485" cy="645160"/>
          </a:xfrm>
          <a:prstGeom prst="rect">
            <a:avLst/>
          </a:prstGeom>
          <a:noFill/>
        </p:spPr>
        <p:txBody>
          <a:bodyPr wrap="square" rtlCol="0">
            <a:spAutoFit/>
          </a:bodyPr>
          <a:p>
            <a:r>
              <a:rPr lang="zh-CN" altLang="en-US" sz="3600"/>
              <a:t>建党原因：</a:t>
            </a:r>
            <a:r>
              <a:rPr lang="zh-CN" altLang="en-US" sz="3600">
                <a:solidFill>
                  <a:srgbClr val="FF0000"/>
                </a:solidFill>
              </a:rPr>
              <a:t>源于时代，源于信仰</a:t>
            </a:r>
            <a:endParaRPr lang="zh-CN" altLang="en-US" sz="3600">
              <a:solidFill>
                <a:srgbClr val="FF0000"/>
              </a:solidFill>
            </a:endParaRPr>
          </a:p>
        </p:txBody>
      </p:sp>
      <p:grpSp>
        <p:nvGrpSpPr>
          <p:cNvPr id="10" name="组合 9"/>
          <p:cNvGrpSpPr/>
          <p:nvPr/>
        </p:nvGrpSpPr>
        <p:grpSpPr>
          <a:xfrm>
            <a:off x="4629150" y="627380"/>
            <a:ext cx="2015490" cy="765810"/>
            <a:chOff x="7290" y="988"/>
            <a:chExt cx="3174" cy="1206"/>
          </a:xfrm>
        </p:grpSpPr>
        <p:sp>
          <p:nvSpPr>
            <p:cNvPr id="6" name="矩形 5"/>
            <p:cNvSpPr/>
            <p:nvPr/>
          </p:nvSpPr>
          <p:spPr>
            <a:xfrm>
              <a:off x="7290" y="988"/>
              <a:ext cx="3174" cy="1206"/>
            </a:xfrm>
            <a:prstGeom prst="rect">
              <a:avLst/>
            </a:prstGeom>
            <a:gradFill>
              <a:gsLst>
                <a:gs pos="0">
                  <a:srgbClr val="FBFB11"/>
                </a:gs>
                <a:gs pos="100000">
                  <a:srgbClr val="83830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613" y="1208"/>
              <a:ext cx="2528" cy="822"/>
            </a:xfrm>
            <a:prstGeom prst="rect">
              <a:avLst/>
            </a:prstGeom>
            <a:noFill/>
          </p:spPr>
          <p:txBody>
            <a:bodyPr wrap="none" rtlCol="0">
              <a:spAutoFit/>
            </a:bodyPr>
            <a:p>
              <a:r>
                <a:rPr lang="zh-CN" altLang="en-US" sz="2800"/>
                <a:t>五四运动</a:t>
              </a:r>
              <a:endParaRPr lang="zh-CN" altLang="en-US" sz="2800"/>
            </a:p>
          </p:txBody>
        </p:sp>
      </p:grpSp>
      <p:grpSp>
        <p:nvGrpSpPr>
          <p:cNvPr id="11" name="组合 10"/>
          <p:cNvGrpSpPr/>
          <p:nvPr/>
        </p:nvGrpSpPr>
        <p:grpSpPr>
          <a:xfrm>
            <a:off x="6911340" y="643890"/>
            <a:ext cx="2914650" cy="708026"/>
            <a:chOff x="10884" y="1014"/>
            <a:chExt cx="4460" cy="1113"/>
          </a:xfrm>
        </p:grpSpPr>
        <p:sp>
          <p:nvSpPr>
            <p:cNvPr id="8" name="矩形 7"/>
            <p:cNvSpPr/>
            <p:nvPr/>
          </p:nvSpPr>
          <p:spPr>
            <a:xfrm>
              <a:off x="10884" y="1014"/>
              <a:ext cx="4460" cy="1113"/>
            </a:xfrm>
            <a:prstGeom prst="rect">
              <a:avLst/>
            </a:prstGeom>
            <a:gradFill>
              <a:gsLst>
                <a:gs pos="0">
                  <a:srgbClr val="FBFB11"/>
                </a:gs>
                <a:gs pos="100000">
                  <a:srgbClr val="838309"/>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1302" y="1301"/>
              <a:ext cx="3648" cy="724"/>
            </a:xfrm>
            <a:prstGeom prst="rect">
              <a:avLst/>
            </a:prstGeom>
            <a:noFill/>
          </p:spPr>
          <p:txBody>
            <a:bodyPr wrap="square" rtlCol="0">
              <a:spAutoFit/>
            </a:bodyPr>
            <a:p>
              <a:r>
                <a:rPr lang="zh-CN" altLang="en-US" sz="2400"/>
                <a:t>马克思主义传播</a:t>
              </a:r>
              <a:endParaRPr lang="zh-CN"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custDataLst>
              <p:tags r:id="rId1"/>
            </p:custDataLst>
          </p:nvPr>
        </p:nvPicPr>
        <p:blipFill>
          <a:blip r:embed="rId2"/>
          <a:stretch>
            <a:fillRect/>
          </a:stretch>
        </p:blipFill>
        <p:spPr>
          <a:xfrm>
            <a:off x="97155" y="-22225"/>
            <a:ext cx="12024360" cy="6870700"/>
          </a:xfrm>
          <a:prstGeom prst="rect">
            <a:avLst/>
          </a:prstGeom>
        </p:spPr>
      </p:pic>
      <p:sp>
        <p:nvSpPr>
          <p:cNvPr id="3" name="文本框 2"/>
          <p:cNvSpPr txBox="1"/>
          <p:nvPr/>
        </p:nvSpPr>
        <p:spPr>
          <a:xfrm>
            <a:off x="3589020" y="-22225"/>
            <a:ext cx="4297680" cy="645160"/>
          </a:xfrm>
          <a:prstGeom prst="rect">
            <a:avLst/>
          </a:prstGeom>
          <a:noFill/>
        </p:spPr>
        <p:txBody>
          <a:bodyPr wrap="none" rtlCol="0">
            <a:spAutoFit/>
          </a:bodyPr>
          <a:p>
            <a:r>
              <a:rPr lang="zh-CN" altLang="en-US" sz="3600"/>
              <a:t>建党原因：</a:t>
            </a:r>
            <a:r>
              <a:rPr lang="zh-CN" altLang="en-US" sz="3600">
                <a:solidFill>
                  <a:srgbClr val="FF0000"/>
                </a:solidFill>
              </a:rPr>
              <a:t>源于爱国</a:t>
            </a:r>
            <a:endParaRPr lang="zh-CN" altLang="en-US" sz="3600">
              <a:solidFill>
                <a:srgbClr val="FF0000"/>
              </a:solidFill>
            </a:endParaRPr>
          </a:p>
        </p:txBody>
      </p:sp>
      <p:sp>
        <p:nvSpPr>
          <p:cNvPr id="6" name="波形 5"/>
          <p:cNvSpPr/>
          <p:nvPr/>
        </p:nvSpPr>
        <p:spPr>
          <a:xfrm>
            <a:off x="1913890" y="1369695"/>
            <a:ext cx="7958455" cy="5761990"/>
          </a:xfrm>
          <a:prstGeom prst="wave">
            <a:avLst>
              <a:gd name="adj1" fmla="val 12500"/>
              <a:gd name="adj2" fmla="val 4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162935" y="2813050"/>
            <a:ext cx="6709410" cy="3476625"/>
          </a:xfrm>
          <a:prstGeom prst="rect">
            <a:avLst/>
          </a:prstGeom>
          <a:noFill/>
        </p:spPr>
        <p:txBody>
          <a:bodyPr wrap="square" rtlCol="0">
            <a:spAutoFit/>
          </a:bodyPr>
          <a:p>
            <a:r>
              <a:rPr lang="en-US" altLang="zh-CN" sz="4400">
                <a:solidFill>
                  <a:schemeClr val="tx1"/>
                </a:solidFill>
              </a:rPr>
              <a:t>1</a:t>
            </a:r>
            <a:r>
              <a:rPr lang="zh-CN" altLang="en-US" sz="4400">
                <a:solidFill>
                  <a:schemeClr val="tx1"/>
                </a:solidFill>
              </a:rPr>
              <a:t>、背景</a:t>
            </a:r>
            <a:r>
              <a:rPr lang="zh-CN" altLang="en-US" sz="4400">
                <a:sym typeface="+mn-ea"/>
              </a:rPr>
              <a:t>过程</a:t>
            </a:r>
            <a:r>
              <a:rPr lang="zh-CN" altLang="en-US" sz="4400">
                <a:sym typeface="+mn-ea"/>
              </a:rPr>
              <a:t>性质特点</a:t>
            </a:r>
            <a:endParaRPr lang="zh-CN" altLang="en-US" sz="4400">
              <a:solidFill>
                <a:schemeClr val="tx1"/>
              </a:solidFill>
            </a:endParaRPr>
          </a:p>
          <a:p>
            <a:r>
              <a:rPr lang="en-US" altLang="zh-CN" sz="4400">
                <a:solidFill>
                  <a:schemeClr val="tx1"/>
                </a:solidFill>
              </a:rPr>
              <a:t>2</a:t>
            </a:r>
            <a:r>
              <a:rPr lang="zh-CN" altLang="en-US" sz="4400">
                <a:solidFill>
                  <a:schemeClr val="tx1"/>
                </a:solidFill>
              </a:rPr>
              <a:t>、五四精神和深远意义</a:t>
            </a:r>
            <a:endParaRPr lang="zh-CN" altLang="en-US" sz="4400">
              <a:solidFill>
                <a:schemeClr val="tx1"/>
              </a:solidFill>
            </a:endParaRPr>
          </a:p>
          <a:p>
            <a:r>
              <a:rPr lang="en-US" altLang="zh-CN" sz="4400">
                <a:solidFill>
                  <a:schemeClr val="tx1"/>
                </a:solidFill>
              </a:rPr>
              <a:t>4</a:t>
            </a:r>
            <a:r>
              <a:rPr lang="zh-CN" altLang="en-US" sz="4400">
                <a:solidFill>
                  <a:schemeClr val="tx1"/>
                </a:solidFill>
              </a:rPr>
              <a:t>、重难点突破</a:t>
            </a:r>
            <a:endParaRPr lang="zh-CN" altLang="en-US" sz="4400">
              <a:solidFill>
                <a:schemeClr val="tx1"/>
              </a:solidFill>
            </a:endParaRPr>
          </a:p>
          <a:p>
            <a:r>
              <a:rPr lang="en-US" altLang="zh-CN" sz="4400">
                <a:solidFill>
                  <a:schemeClr val="tx1"/>
                </a:solidFill>
              </a:rPr>
              <a:t>5</a:t>
            </a:r>
            <a:r>
              <a:rPr lang="zh-CN" altLang="en-US" sz="4400">
                <a:solidFill>
                  <a:schemeClr val="tx1"/>
                </a:solidFill>
              </a:rPr>
              <a:t>、素养提升</a:t>
            </a:r>
            <a:endParaRPr lang="zh-CN" altLang="en-US" sz="4400"/>
          </a:p>
          <a:p>
            <a:endParaRPr lang="zh-CN" altLang="en-US" sz="4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9" name="文本框 8"/>
          <p:cNvSpPr txBox="1"/>
          <p:nvPr/>
        </p:nvSpPr>
        <p:spPr>
          <a:xfrm>
            <a:off x="3769360" y="125730"/>
            <a:ext cx="4653280" cy="583565"/>
          </a:xfrm>
          <a:prstGeom prst="rect">
            <a:avLst/>
          </a:prstGeom>
          <a:noFill/>
        </p:spPr>
        <p:txBody>
          <a:bodyPr wrap="none" rtlCol="0">
            <a:spAutoFit/>
          </a:bodyPr>
          <a:p>
            <a:r>
              <a:rPr lang="zh-CN" altLang="en-US" sz="3200" b="1">
                <a:solidFill>
                  <a:srgbClr val="FF0000"/>
                </a:solidFill>
              </a:rPr>
              <a:t>背景，过程，性质，特点</a:t>
            </a:r>
            <a:endParaRPr lang="zh-CN" altLang="en-US" sz="3200" b="1">
              <a:solidFill>
                <a:srgbClr val="FF0000"/>
              </a:solidFill>
            </a:endParaRPr>
          </a:p>
        </p:txBody>
      </p:sp>
      <p:pic>
        <p:nvPicPr>
          <p:cNvPr id="10" name="图片 9"/>
          <p:cNvPicPr>
            <a:picLocks noChangeAspect="1"/>
          </p:cNvPicPr>
          <p:nvPr/>
        </p:nvPicPr>
        <p:blipFill>
          <a:blip r:embed="rId2"/>
          <a:stretch>
            <a:fillRect/>
          </a:stretch>
        </p:blipFill>
        <p:spPr>
          <a:xfrm>
            <a:off x="97155" y="709295"/>
            <a:ext cx="5720715" cy="4724400"/>
          </a:xfrm>
          <a:prstGeom prst="rect">
            <a:avLst/>
          </a:prstGeom>
        </p:spPr>
      </p:pic>
      <p:sp>
        <p:nvSpPr>
          <p:cNvPr id="11" name="文本框 10"/>
          <p:cNvSpPr txBox="1"/>
          <p:nvPr/>
        </p:nvSpPr>
        <p:spPr>
          <a:xfrm>
            <a:off x="6527800" y="989965"/>
            <a:ext cx="5795010" cy="1076325"/>
          </a:xfrm>
          <a:prstGeom prst="rect">
            <a:avLst/>
          </a:prstGeom>
          <a:noFill/>
        </p:spPr>
        <p:txBody>
          <a:bodyPr wrap="none" rtlCol="0">
            <a:spAutoFit/>
          </a:bodyPr>
          <a:p>
            <a:r>
              <a:rPr lang="zh-CN" altLang="en-US" sz="3200" b="1">
                <a:solidFill>
                  <a:schemeClr val="tx1"/>
                </a:solidFill>
              </a:rPr>
              <a:t>问题引导</a:t>
            </a:r>
            <a:r>
              <a:rPr lang="en-US" altLang="zh-CN" sz="3200" b="1">
                <a:solidFill>
                  <a:schemeClr val="tx1"/>
                </a:solidFill>
              </a:rPr>
              <a:t>——</a:t>
            </a:r>
            <a:r>
              <a:rPr lang="zh-CN" altLang="en-US" sz="3200" b="1">
                <a:solidFill>
                  <a:schemeClr val="tx1"/>
                </a:solidFill>
              </a:rPr>
              <a:t>背景</a:t>
            </a:r>
            <a:endParaRPr lang="zh-CN" altLang="en-US" sz="3200" b="1">
              <a:solidFill>
                <a:schemeClr val="tx1"/>
              </a:solidFill>
            </a:endParaRPr>
          </a:p>
          <a:p>
            <a:r>
              <a:rPr lang="zh-CN" altLang="en-US" sz="3200" b="1">
                <a:solidFill>
                  <a:schemeClr val="tx1"/>
                </a:solidFill>
              </a:rPr>
              <a:t>表格填写</a:t>
            </a:r>
            <a:r>
              <a:rPr lang="en-US" altLang="zh-CN" sz="3200" b="1">
                <a:solidFill>
                  <a:schemeClr val="tx1"/>
                </a:solidFill>
              </a:rPr>
              <a:t>——</a:t>
            </a:r>
            <a:r>
              <a:rPr lang="zh-CN" altLang="en-US" sz="3200" b="1">
                <a:solidFill>
                  <a:schemeClr val="tx1"/>
                </a:solidFill>
              </a:rPr>
              <a:t>过程，性质，特点</a:t>
            </a:r>
            <a:endParaRPr lang="zh-CN" altLang="en-US" sz="3200" b="1">
              <a:solidFill>
                <a:schemeClr val="tx1"/>
              </a:solidFill>
            </a:endParaRPr>
          </a:p>
        </p:txBody>
      </p:sp>
      <p:sp>
        <p:nvSpPr>
          <p:cNvPr id="12" name="右箭头 11"/>
          <p:cNvSpPr/>
          <p:nvPr/>
        </p:nvSpPr>
        <p:spPr>
          <a:xfrm>
            <a:off x="5987415" y="2540000"/>
            <a:ext cx="6635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3"/>
          <a:stretch>
            <a:fillRect/>
          </a:stretch>
        </p:blipFill>
        <p:spPr>
          <a:xfrm>
            <a:off x="6650990" y="2066290"/>
            <a:ext cx="5172075" cy="2010410"/>
          </a:xfrm>
          <a:prstGeom prst="rect">
            <a:avLst/>
          </a:prstGeom>
        </p:spPr>
      </p:pic>
      <p:sp>
        <p:nvSpPr>
          <p:cNvPr id="15" name="文本框 14"/>
          <p:cNvSpPr txBox="1"/>
          <p:nvPr/>
        </p:nvSpPr>
        <p:spPr>
          <a:xfrm>
            <a:off x="571500" y="5280660"/>
            <a:ext cx="11750675" cy="1568450"/>
          </a:xfrm>
          <a:prstGeom prst="rect">
            <a:avLst/>
          </a:prstGeom>
          <a:noFill/>
        </p:spPr>
        <p:txBody>
          <a:bodyPr wrap="square" rtlCol="0">
            <a:spAutoFit/>
          </a:bodyPr>
          <a:p>
            <a:r>
              <a:rPr lang="zh-CN" altLang="en-US" sz="3200" b="1">
                <a:solidFill>
                  <a:srgbClr val="FF0000"/>
                </a:solidFill>
              </a:rPr>
              <a:t>设计意图：由情景剧的演出再到问题导学和表格填写，既提高学生兴趣，课堂参与感，又使得学生对五四运动从感性认识上升到理性，体现新高考评价体系的创新性。</a:t>
            </a:r>
            <a:endParaRPr lang="zh-CN" altLang="en-US" sz="32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26060" y="15240"/>
            <a:ext cx="12468225" cy="6780530"/>
          </a:xfrm>
          <a:prstGeom prst="rect">
            <a:avLst/>
          </a:prstGeom>
        </p:spPr>
      </p:pic>
      <p:sp>
        <p:nvSpPr>
          <p:cNvPr id="6146" name="任意多边形 6145"/>
          <p:cNvSpPr/>
          <p:nvPr/>
        </p:nvSpPr>
        <p:spPr>
          <a:xfrm rot="5400000">
            <a:off x="-681037" y="1439863"/>
            <a:ext cx="4824412" cy="4768850"/>
          </a:xfrm>
          <a:custGeom>
            <a:avLst/>
            <a:gdLst>
              <a:gd name="txL" fmla="*/ 1 w 21600"/>
              <a:gd name="txT" fmla="*/ 0 h 21600"/>
              <a:gd name="txR" fmla="*/ 21598 w 21600"/>
              <a:gd name="txB" fmla="*/ 10641 h 21600"/>
            </a:gdLst>
            <a:ahLst/>
            <a:cxnLst>
              <a:cxn ang="270">
                <a:pos x="10800" y="0"/>
              </a:cxn>
              <a:cxn ang="180">
                <a:pos x="162" y="10638"/>
              </a:cxn>
              <a:cxn ang="270">
                <a:pos x="10800" y="322"/>
              </a:cxn>
              <a:cxn ang="0">
                <a:pos x="21437" y="10638"/>
              </a:cxn>
            </a:cxnLst>
            <a:rect l="txL" t="txT" r="txR" b="txB"/>
            <a:pathLst>
              <a:path w="21600" h="21600">
                <a:moveTo>
                  <a:pt x="323" y="10641"/>
                </a:moveTo>
                <a:arcTo wR="10478" hR="10478" stAng="-10747833" swAng="10695667"/>
                <a:lnTo>
                  <a:pt x="21598" y="10636"/>
                </a:lnTo>
                <a:arcTo wR="10800" hR="10800" stAng="21547833" swAng="-10695667"/>
                <a:close/>
              </a:path>
            </a:pathLst>
          </a:custGeom>
          <a:gradFill rotWithShape="1">
            <a:gsLst>
              <a:gs pos="0">
                <a:schemeClr val="bg2">
                  <a:gamma/>
                  <a:tint val="45490"/>
                  <a:invGamma/>
                </a:schemeClr>
              </a:gs>
              <a:gs pos="50000">
                <a:schemeClr val="bg2"/>
              </a:gs>
              <a:gs pos="100000">
                <a:schemeClr val="bg2">
                  <a:gamma/>
                  <a:tint val="45490"/>
                  <a:invGamma/>
                </a:schemeClr>
              </a:gs>
            </a:gsLst>
            <a:lin ang="0" scaled="1"/>
            <a:tileRect/>
          </a:gradFill>
          <a:ln w="9525">
            <a:noFill/>
          </a:ln>
        </p:spPr>
        <p:txBody>
          <a:bodyPr/>
          <a:p>
            <a:endParaRPr lang="zh-CN" altLang="en-US"/>
          </a:p>
        </p:txBody>
      </p:sp>
      <p:sp>
        <p:nvSpPr>
          <p:cNvPr id="6147" name="任意多边形 6146"/>
          <p:cNvSpPr/>
          <p:nvPr/>
        </p:nvSpPr>
        <p:spPr>
          <a:xfrm rot="-16200000" flipH="1">
            <a:off x="-277812" y="1879600"/>
            <a:ext cx="4030662" cy="3927475"/>
          </a:xfrm>
          <a:custGeom>
            <a:avLst/>
            <a:gdLst>
              <a:gd name="txL" fmla="*/ 0 w 21600"/>
              <a:gd name="txT" fmla="*/ 0 h 21600"/>
              <a:gd name="txR" fmla="*/ 21600 w 21600"/>
              <a:gd name="txB" fmla="*/ 10800 h 21600"/>
            </a:gdLst>
            <a:ahLst/>
            <a:cxnLst>
              <a:cxn ang="270">
                <a:pos x="10800" y="0"/>
              </a:cxn>
              <a:cxn ang="180">
                <a:pos x="5372" y="10800"/>
              </a:cxn>
              <a:cxn ang="270">
                <a:pos x="10800" y="10744"/>
              </a:cxn>
              <a:cxn ang="0">
                <a:pos x="16228" y="10800"/>
              </a:cxn>
            </a:cxnLst>
            <a:rect l="txL" t="txT" r="txR" b="txB"/>
            <a:pathLst>
              <a:path w="21600" h="21600">
                <a:moveTo>
                  <a:pt x="10744" y="10800"/>
                </a:moveTo>
                <a:arcTo wR="56" hR="56" stAng="10800000" swAng="10800000"/>
                <a:lnTo>
                  <a:pt x="21600" y="10800"/>
                </a:lnTo>
                <a:arcTo wR="10800" hR="10800" stAng="0" swAng="-10800000"/>
                <a:close/>
              </a:path>
            </a:pathLst>
          </a:custGeom>
          <a:solidFill>
            <a:srgbClr val="99CC00">
              <a:alpha val="56000"/>
            </a:srgbClr>
          </a:solidFill>
          <a:ln w="9525">
            <a:noFill/>
          </a:ln>
        </p:spPr>
        <p:txBody>
          <a:bodyPr/>
          <a:p>
            <a:endParaRPr lang="zh-CN" altLang="en-US"/>
          </a:p>
        </p:txBody>
      </p:sp>
      <p:sp>
        <p:nvSpPr>
          <p:cNvPr id="6148" name="圆角矩形 6147"/>
          <p:cNvSpPr/>
          <p:nvPr/>
        </p:nvSpPr>
        <p:spPr>
          <a:xfrm>
            <a:off x="4343400" y="4231640"/>
            <a:ext cx="45720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endParaRPr sz="2400" b="1" dirty="0">
              <a:solidFill>
                <a:schemeClr val="tx2"/>
              </a:solidFill>
              <a:latin typeface="Arial" panose="020B0604020202020204" pitchFamily="34" charset="0"/>
              <a:ea typeface="黑体" panose="02010609060101010101" charset="-122"/>
            </a:endParaRPr>
          </a:p>
        </p:txBody>
      </p:sp>
      <p:sp>
        <p:nvSpPr>
          <p:cNvPr id="6149" name="圆角矩形 6148"/>
          <p:cNvSpPr/>
          <p:nvPr/>
        </p:nvSpPr>
        <p:spPr>
          <a:xfrm>
            <a:off x="4011930" y="5227320"/>
            <a:ext cx="49530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r>
              <a:rPr lang="zh-CN" altLang="en-US" sz="3200" b="1">
                <a:solidFill>
                  <a:srgbClr val="008080"/>
                </a:solidFill>
                <a:latin typeface="Arial" panose="020B0604020202020204" pitchFamily="34" charset="0"/>
                <a:ea typeface="黑体" panose="02010609060101010101" charset="-122"/>
                <a:sym typeface="Arial" panose="020B0604020202020204" pitchFamily="34" charset="0"/>
              </a:rPr>
              <a:t>说教学媒体</a:t>
            </a:r>
            <a:endParaRPr lang="zh-CN" altLang="en-US" sz="3200" b="1">
              <a:solidFill>
                <a:srgbClr val="008080"/>
              </a:solidFill>
              <a:latin typeface="Arial" panose="020B0604020202020204" pitchFamily="34" charset="0"/>
              <a:ea typeface="黑体" panose="02010609060101010101" charset="-122"/>
              <a:sym typeface="Arial" panose="020B0604020202020204" pitchFamily="34" charset="0"/>
            </a:endParaRPr>
          </a:p>
        </p:txBody>
      </p:sp>
      <p:sp>
        <p:nvSpPr>
          <p:cNvPr id="6150" name="圆角矩形 6149"/>
          <p:cNvSpPr/>
          <p:nvPr/>
        </p:nvSpPr>
        <p:spPr>
          <a:xfrm>
            <a:off x="4115435" y="2389505"/>
            <a:ext cx="48768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r>
              <a:rPr lang="zh-CN" altLang="en-US" sz="3200" b="1" dirty="0">
                <a:solidFill>
                  <a:srgbClr val="008080"/>
                </a:solidFill>
                <a:latin typeface="Arial" panose="020B0604020202020204" pitchFamily="34" charset="0"/>
                <a:ea typeface="黑体" panose="02010609060101010101" charset="-122"/>
              </a:rPr>
              <a:t>说教学内容</a:t>
            </a:r>
            <a:endParaRPr lang="zh-CN" altLang="en-US" sz="3200" b="1">
              <a:solidFill>
                <a:srgbClr val="008080"/>
              </a:solidFill>
              <a:latin typeface="Arial" panose="020B0604020202020204" pitchFamily="34" charset="0"/>
              <a:ea typeface="黑体" panose="02010609060101010101" charset="-122"/>
            </a:endParaRPr>
          </a:p>
        </p:txBody>
      </p:sp>
      <p:sp>
        <p:nvSpPr>
          <p:cNvPr id="6151" name="圆角矩形 6150"/>
          <p:cNvSpPr/>
          <p:nvPr/>
        </p:nvSpPr>
        <p:spPr>
          <a:xfrm>
            <a:off x="3493135" y="1438275"/>
            <a:ext cx="50292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r>
              <a:rPr lang="zh-CN" altLang="en-US" sz="3200">
                <a:solidFill>
                  <a:schemeClr val="tx1"/>
                </a:solidFill>
                <a:latin typeface="Arial" panose="020B0604020202020204" pitchFamily="34" charset="0"/>
                <a:ea typeface="黑体" panose="02010609060101010101" charset="-122"/>
              </a:rPr>
              <a:t>说教学目标</a:t>
            </a:r>
            <a:endParaRPr lang="zh-CN" altLang="en-US" sz="3200">
              <a:solidFill>
                <a:schemeClr val="tx1"/>
              </a:solidFill>
              <a:latin typeface="Arial" panose="020B0604020202020204" pitchFamily="34" charset="0"/>
              <a:ea typeface="黑体" panose="02010609060101010101" charset="-122"/>
            </a:endParaRPr>
          </a:p>
        </p:txBody>
      </p:sp>
      <p:grpSp>
        <p:nvGrpSpPr>
          <p:cNvPr id="6152" name="组合 6151"/>
          <p:cNvGrpSpPr/>
          <p:nvPr/>
        </p:nvGrpSpPr>
        <p:grpSpPr>
          <a:xfrm>
            <a:off x="2987040" y="1739900"/>
            <a:ext cx="381000" cy="381000"/>
            <a:chOff x="0" y="0"/>
            <a:chExt cx="1615" cy="1615"/>
          </a:xfrm>
        </p:grpSpPr>
        <p:sp>
          <p:nvSpPr>
            <p:cNvPr id="6153" name="椭圆 6152"/>
            <p:cNvSpPr/>
            <p:nvPr/>
          </p:nvSpPr>
          <p:spPr>
            <a:xfrm>
              <a:off x="0" y="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6154" name="椭圆 6153"/>
            <p:cNvSpPr/>
            <p:nvPr/>
          </p:nvSpPr>
          <p:spPr>
            <a:xfrm>
              <a:off x="92" y="9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155" name="椭圆 6154"/>
            <p:cNvSpPr/>
            <p:nvPr/>
          </p:nvSpPr>
          <p:spPr>
            <a:xfrm>
              <a:off x="176" y="17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6156" name="椭圆 6155"/>
            <p:cNvSpPr/>
            <p:nvPr/>
          </p:nvSpPr>
          <p:spPr>
            <a:xfrm>
              <a:off x="176" y="176"/>
              <a:ext cx="1262" cy="1264"/>
            </a:xfrm>
            <a:prstGeom prst="ellipse">
              <a:avLst/>
            </a:prstGeom>
            <a:gradFill rotWithShape="1">
              <a:gsLst>
                <a:gs pos="0">
                  <a:srgbClr val="FFCC00">
                    <a:gamma/>
                    <a:shade val="0"/>
                    <a:invGamma/>
                  </a:srgbClr>
                </a:gs>
                <a:gs pos="100000">
                  <a:srgbClr val="FFCC00"/>
                </a:gs>
              </a:gsLst>
              <a:lin ang="2700000" scaled="1"/>
              <a:tileRect/>
            </a:gradFill>
            <a:ln w="9525">
              <a:noFill/>
            </a:ln>
          </p:spPr>
          <p:txBody>
            <a:bodyPr/>
            <a:p>
              <a:endParaRPr lang="zh-CN" altLang="en-US"/>
            </a:p>
          </p:txBody>
        </p:sp>
        <p:sp>
          <p:nvSpPr>
            <p:cNvPr id="6157" name="椭圆 6156"/>
            <p:cNvSpPr/>
            <p:nvPr/>
          </p:nvSpPr>
          <p:spPr>
            <a:xfrm>
              <a:off x="259" y="25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6158" name="椭圆 6157"/>
            <p:cNvSpPr/>
            <p:nvPr/>
          </p:nvSpPr>
          <p:spPr>
            <a:xfrm>
              <a:off x="259" y="259"/>
              <a:ext cx="1096" cy="1098"/>
            </a:xfrm>
            <a:prstGeom prst="ellipse">
              <a:avLst/>
            </a:prstGeom>
            <a:gradFill rotWithShape="1">
              <a:gsLst>
                <a:gs pos="0">
                  <a:srgbClr val="FFCC00"/>
                </a:gs>
                <a:gs pos="100000">
                  <a:srgbClr val="FFCC00">
                    <a:gamma/>
                    <a:shade val="48627"/>
                    <a:invGamma/>
                  </a:srgbClr>
                </a:gs>
              </a:gsLst>
              <a:lin ang="2700000" scaled="1"/>
              <a:tileRect/>
            </a:gradFill>
            <a:ln w="9525">
              <a:noFill/>
            </a:ln>
          </p:spPr>
          <p:txBody>
            <a:bodyPr/>
            <a:p>
              <a:endParaRPr lang="zh-CN" altLang="en-US"/>
            </a:p>
          </p:txBody>
        </p:sp>
      </p:grpSp>
      <p:grpSp>
        <p:nvGrpSpPr>
          <p:cNvPr id="6159" name="组合 6158"/>
          <p:cNvGrpSpPr/>
          <p:nvPr/>
        </p:nvGrpSpPr>
        <p:grpSpPr>
          <a:xfrm>
            <a:off x="3672840" y="2529840"/>
            <a:ext cx="381000" cy="381000"/>
            <a:chOff x="0" y="0"/>
            <a:chExt cx="1615" cy="1615"/>
          </a:xfrm>
        </p:grpSpPr>
        <p:sp>
          <p:nvSpPr>
            <p:cNvPr id="6160" name="椭圆 6159"/>
            <p:cNvSpPr/>
            <p:nvPr/>
          </p:nvSpPr>
          <p:spPr>
            <a:xfrm>
              <a:off x="0" y="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6161" name="椭圆 6160"/>
            <p:cNvSpPr/>
            <p:nvPr/>
          </p:nvSpPr>
          <p:spPr>
            <a:xfrm>
              <a:off x="92" y="9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162" name="椭圆 6161"/>
            <p:cNvSpPr/>
            <p:nvPr/>
          </p:nvSpPr>
          <p:spPr>
            <a:xfrm>
              <a:off x="176" y="17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6163" name="椭圆 6162"/>
            <p:cNvSpPr/>
            <p:nvPr/>
          </p:nvSpPr>
          <p:spPr>
            <a:xfrm>
              <a:off x="176" y="176"/>
              <a:ext cx="1262" cy="1264"/>
            </a:xfrm>
            <a:prstGeom prst="ellipse">
              <a:avLst/>
            </a:prstGeom>
            <a:gradFill rotWithShape="1">
              <a:gsLst>
                <a:gs pos="0">
                  <a:srgbClr val="48BE67">
                    <a:gamma/>
                    <a:shade val="0"/>
                    <a:invGamma/>
                  </a:srgbClr>
                </a:gs>
                <a:gs pos="100000">
                  <a:srgbClr val="48BE67"/>
                </a:gs>
              </a:gsLst>
              <a:lin ang="2700000" scaled="1"/>
              <a:tileRect/>
            </a:gradFill>
            <a:ln w="9525">
              <a:noFill/>
            </a:ln>
          </p:spPr>
          <p:txBody>
            <a:bodyPr/>
            <a:p>
              <a:endParaRPr lang="zh-CN" altLang="en-US"/>
            </a:p>
          </p:txBody>
        </p:sp>
        <p:sp>
          <p:nvSpPr>
            <p:cNvPr id="6164" name="椭圆 6163"/>
            <p:cNvSpPr/>
            <p:nvPr/>
          </p:nvSpPr>
          <p:spPr>
            <a:xfrm>
              <a:off x="259" y="25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6165" name="椭圆 6164"/>
            <p:cNvSpPr/>
            <p:nvPr/>
          </p:nvSpPr>
          <p:spPr>
            <a:xfrm>
              <a:off x="259" y="259"/>
              <a:ext cx="1096" cy="1098"/>
            </a:xfrm>
            <a:prstGeom prst="ellipse">
              <a:avLst/>
            </a:prstGeom>
            <a:gradFill rotWithShape="1">
              <a:gsLst>
                <a:gs pos="0">
                  <a:srgbClr val="48BE67"/>
                </a:gs>
                <a:gs pos="100000">
                  <a:srgbClr val="48BE67">
                    <a:gamma/>
                    <a:shade val="48627"/>
                    <a:invGamma/>
                  </a:srgbClr>
                </a:gs>
              </a:gsLst>
              <a:lin ang="2700000" scaled="1"/>
              <a:tileRect/>
            </a:gradFill>
            <a:ln w="9525">
              <a:noFill/>
            </a:ln>
          </p:spPr>
          <p:txBody>
            <a:bodyPr/>
            <a:p>
              <a:endParaRPr lang="zh-CN" altLang="en-US"/>
            </a:p>
          </p:txBody>
        </p:sp>
      </p:grpSp>
      <p:sp>
        <p:nvSpPr>
          <p:cNvPr id="6167" name="椭圆 6166"/>
          <p:cNvSpPr/>
          <p:nvPr/>
        </p:nvSpPr>
        <p:spPr>
          <a:xfrm>
            <a:off x="3879215" y="35204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6168" name="椭圆 6167"/>
          <p:cNvSpPr/>
          <p:nvPr/>
        </p:nvSpPr>
        <p:spPr>
          <a:xfrm>
            <a:off x="3900805" y="3542030"/>
            <a:ext cx="337185" cy="3371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169" name="椭圆 6168"/>
          <p:cNvSpPr/>
          <p:nvPr/>
        </p:nvSpPr>
        <p:spPr>
          <a:xfrm>
            <a:off x="3920490" y="3561715"/>
            <a:ext cx="297815" cy="2984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6170" name="椭圆 6169"/>
          <p:cNvSpPr/>
          <p:nvPr/>
        </p:nvSpPr>
        <p:spPr>
          <a:xfrm>
            <a:off x="3920490" y="3561715"/>
            <a:ext cx="297815" cy="298450"/>
          </a:xfrm>
          <a:prstGeom prst="ellipse">
            <a:avLst/>
          </a:prstGeom>
          <a:gradFill rotWithShape="1">
            <a:gsLst>
              <a:gs pos="0">
                <a:srgbClr val="21B3E1"/>
              </a:gs>
              <a:gs pos="100000">
                <a:srgbClr val="21B3E1">
                  <a:gamma/>
                  <a:shade val="46275"/>
                  <a:invGamma/>
                </a:srgbClr>
              </a:gs>
            </a:gsLst>
            <a:lin ang="5400000" scaled="1"/>
            <a:tileRect/>
          </a:gradFill>
          <a:ln w="9525">
            <a:noFill/>
          </a:ln>
        </p:spPr>
        <p:txBody>
          <a:bodyPr/>
          <a:p>
            <a:endParaRPr lang="zh-CN" altLang="en-US"/>
          </a:p>
        </p:txBody>
      </p:sp>
      <p:sp>
        <p:nvSpPr>
          <p:cNvPr id="6171" name="椭圆 6170"/>
          <p:cNvSpPr/>
          <p:nvPr/>
        </p:nvSpPr>
        <p:spPr>
          <a:xfrm>
            <a:off x="3940175" y="3581400"/>
            <a:ext cx="258445" cy="25908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6172" name="椭圆 6171"/>
          <p:cNvSpPr/>
          <p:nvPr/>
        </p:nvSpPr>
        <p:spPr>
          <a:xfrm>
            <a:off x="3940175" y="3581400"/>
            <a:ext cx="258445" cy="259080"/>
          </a:xfrm>
          <a:prstGeom prst="ellipse">
            <a:avLst/>
          </a:prstGeom>
          <a:gradFill rotWithShape="1">
            <a:gsLst>
              <a:gs pos="0">
                <a:srgbClr val="21B3E1"/>
              </a:gs>
              <a:gs pos="100000">
                <a:srgbClr val="21B3E1">
                  <a:gamma/>
                  <a:shade val="48627"/>
                  <a:invGamma/>
                </a:srgbClr>
              </a:gs>
            </a:gsLst>
            <a:lin ang="2700000" scaled="1"/>
            <a:tileRect/>
          </a:gradFill>
          <a:ln w="9525">
            <a:noFill/>
          </a:ln>
        </p:spPr>
        <p:txBody>
          <a:bodyPr/>
          <a:p>
            <a:endParaRPr lang="zh-CN" altLang="en-US"/>
          </a:p>
        </p:txBody>
      </p:sp>
      <p:grpSp>
        <p:nvGrpSpPr>
          <p:cNvPr id="6173" name="组合 6172"/>
          <p:cNvGrpSpPr/>
          <p:nvPr/>
        </p:nvGrpSpPr>
        <p:grpSpPr>
          <a:xfrm>
            <a:off x="3818255" y="4511040"/>
            <a:ext cx="381000" cy="381000"/>
            <a:chOff x="0" y="0"/>
            <a:chExt cx="1615" cy="1615"/>
          </a:xfrm>
        </p:grpSpPr>
        <p:sp>
          <p:nvSpPr>
            <p:cNvPr id="6174" name="椭圆 6173"/>
            <p:cNvSpPr/>
            <p:nvPr/>
          </p:nvSpPr>
          <p:spPr>
            <a:xfrm>
              <a:off x="0" y="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6175" name="椭圆 6174"/>
            <p:cNvSpPr/>
            <p:nvPr/>
          </p:nvSpPr>
          <p:spPr>
            <a:xfrm>
              <a:off x="92" y="9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176" name="椭圆 6175"/>
            <p:cNvSpPr/>
            <p:nvPr/>
          </p:nvSpPr>
          <p:spPr>
            <a:xfrm>
              <a:off x="176" y="17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6177" name="椭圆 6176"/>
            <p:cNvSpPr/>
            <p:nvPr/>
          </p:nvSpPr>
          <p:spPr>
            <a:xfrm>
              <a:off x="176" y="176"/>
              <a:ext cx="1262" cy="1264"/>
            </a:xfrm>
            <a:prstGeom prst="ellipse">
              <a:avLst/>
            </a:prstGeom>
            <a:gradFill rotWithShape="1">
              <a:gsLst>
                <a:gs pos="0">
                  <a:srgbClr val="8D67E1">
                    <a:gamma/>
                    <a:shade val="0"/>
                    <a:invGamma/>
                  </a:srgbClr>
                </a:gs>
                <a:gs pos="100000">
                  <a:srgbClr val="8D67E1"/>
                </a:gs>
              </a:gsLst>
              <a:lin ang="2700000" scaled="1"/>
              <a:tileRect/>
            </a:gradFill>
            <a:ln w="9525">
              <a:noFill/>
            </a:ln>
          </p:spPr>
          <p:txBody>
            <a:bodyPr/>
            <a:p>
              <a:endParaRPr lang="zh-CN" altLang="en-US"/>
            </a:p>
          </p:txBody>
        </p:sp>
        <p:sp>
          <p:nvSpPr>
            <p:cNvPr id="6178" name="椭圆 6177"/>
            <p:cNvSpPr/>
            <p:nvPr/>
          </p:nvSpPr>
          <p:spPr>
            <a:xfrm>
              <a:off x="259" y="25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6179" name="椭圆 6178"/>
            <p:cNvSpPr/>
            <p:nvPr/>
          </p:nvSpPr>
          <p:spPr>
            <a:xfrm>
              <a:off x="259" y="259"/>
              <a:ext cx="1096" cy="1098"/>
            </a:xfrm>
            <a:prstGeom prst="ellipse">
              <a:avLst/>
            </a:prstGeom>
            <a:gradFill rotWithShape="1">
              <a:gsLst>
                <a:gs pos="0">
                  <a:srgbClr val="8D67E1"/>
                </a:gs>
                <a:gs pos="100000">
                  <a:srgbClr val="8D67E1">
                    <a:gamma/>
                    <a:shade val="48627"/>
                    <a:invGamma/>
                  </a:srgbClr>
                </a:gs>
              </a:gsLst>
              <a:lin ang="2700000" scaled="1"/>
              <a:tileRect/>
            </a:gradFill>
            <a:ln w="9525">
              <a:noFill/>
            </a:ln>
          </p:spPr>
          <p:txBody>
            <a:bodyPr/>
            <a:p>
              <a:endParaRPr lang="zh-CN" altLang="en-US"/>
            </a:p>
          </p:txBody>
        </p:sp>
      </p:grpSp>
      <p:sp>
        <p:nvSpPr>
          <p:cNvPr id="6180" name="文本框 6179"/>
          <p:cNvSpPr txBox="1"/>
          <p:nvPr/>
        </p:nvSpPr>
        <p:spPr>
          <a:xfrm>
            <a:off x="5257800" y="457200"/>
            <a:ext cx="2743200" cy="706755"/>
          </a:xfrm>
          <a:prstGeom prst="rect">
            <a:avLst/>
          </a:prstGeom>
          <a:noFill/>
          <a:ln w="9525">
            <a:noFill/>
          </a:ln>
        </p:spPr>
        <p:txBody>
          <a:bodyPr>
            <a:spAutoFit/>
          </a:bodyPr>
          <a:p>
            <a:pPr algn="ctr"/>
            <a:r>
              <a:rPr lang="zh-CN" altLang="en-US" sz="4000" b="1">
                <a:solidFill>
                  <a:schemeClr val="tx1"/>
                </a:solidFill>
                <a:latin typeface="Arial" panose="020B0604020202020204" pitchFamily="34" charset="0"/>
                <a:ea typeface="黑体" panose="02010609060101010101" charset="-122"/>
                <a:sym typeface="Arial" panose="020B0604020202020204" pitchFamily="34" charset="0"/>
              </a:rPr>
              <a:t>说课流程</a:t>
            </a:r>
            <a:endParaRPr lang="zh-CN" altLang="en-US" sz="4000" b="1">
              <a:solidFill>
                <a:schemeClr val="tx1"/>
              </a:solidFill>
              <a:latin typeface="Arial" panose="020B0604020202020204" pitchFamily="34" charset="0"/>
              <a:ea typeface="黑体" panose="02010609060101010101" charset="-122"/>
              <a:sym typeface="Arial" panose="020B0604020202020204" pitchFamily="34" charset="0"/>
            </a:endParaRPr>
          </a:p>
        </p:txBody>
      </p:sp>
      <p:sp>
        <p:nvSpPr>
          <p:cNvPr id="6181" name="文本框 6180"/>
          <p:cNvSpPr txBox="1"/>
          <p:nvPr/>
        </p:nvSpPr>
        <p:spPr>
          <a:xfrm>
            <a:off x="5562600" y="4297680"/>
            <a:ext cx="2438400" cy="583565"/>
          </a:xfrm>
          <a:prstGeom prst="rect">
            <a:avLst/>
          </a:prstGeom>
          <a:noFill/>
          <a:ln w="9525">
            <a:noFill/>
          </a:ln>
        </p:spPr>
        <p:txBody>
          <a:bodyPr wrap="square">
            <a:spAutoFit/>
          </a:bodyPr>
          <a:p>
            <a:r>
              <a:rPr lang="zh-CN" altLang="en-US" sz="3200" b="1">
                <a:solidFill>
                  <a:srgbClr val="660066"/>
                </a:solidFill>
                <a:latin typeface="Arial" panose="020B0604020202020204" pitchFamily="34" charset="0"/>
                <a:ea typeface="黑体" panose="02010609060101010101" charset="-122"/>
                <a:sym typeface="Arial" panose="020B0604020202020204" pitchFamily="34" charset="0"/>
              </a:rPr>
              <a:t>说教学策略</a:t>
            </a:r>
            <a:endParaRPr lang="zh-CN" altLang="en-US" sz="3200" b="1">
              <a:solidFill>
                <a:srgbClr val="660066"/>
              </a:solidFill>
              <a:latin typeface="Arial" panose="020B0604020202020204" pitchFamily="34" charset="0"/>
              <a:ea typeface="黑体" panose="02010609060101010101" charset="-122"/>
              <a:sym typeface="Arial" panose="020B0604020202020204" pitchFamily="34" charset="0"/>
            </a:endParaRPr>
          </a:p>
        </p:txBody>
      </p:sp>
      <p:grpSp>
        <p:nvGrpSpPr>
          <p:cNvPr id="6182" name="组合 6181"/>
          <p:cNvGrpSpPr/>
          <p:nvPr/>
        </p:nvGrpSpPr>
        <p:grpSpPr>
          <a:xfrm>
            <a:off x="3414395" y="5337810"/>
            <a:ext cx="381000" cy="381000"/>
            <a:chOff x="0" y="0"/>
            <a:chExt cx="1615" cy="1615"/>
          </a:xfrm>
        </p:grpSpPr>
        <p:sp>
          <p:nvSpPr>
            <p:cNvPr id="6183" name="椭圆 6182"/>
            <p:cNvSpPr/>
            <p:nvPr/>
          </p:nvSpPr>
          <p:spPr>
            <a:xfrm>
              <a:off x="0" y="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6184" name="椭圆 6183"/>
            <p:cNvSpPr/>
            <p:nvPr/>
          </p:nvSpPr>
          <p:spPr>
            <a:xfrm>
              <a:off x="92" y="9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185" name="椭圆 6184"/>
            <p:cNvSpPr/>
            <p:nvPr/>
          </p:nvSpPr>
          <p:spPr>
            <a:xfrm>
              <a:off x="176" y="17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6186" name="椭圆 6185"/>
            <p:cNvSpPr/>
            <p:nvPr/>
          </p:nvSpPr>
          <p:spPr>
            <a:xfrm>
              <a:off x="176" y="176"/>
              <a:ext cx="1262" cy="1264"/>
            </a:xfrm>
            <a:prstGeom prst="ellipse">
              <a:avLst/>
            </a:prstGeom>
            <a:gradFill rotWithShape="1">
              <a:gsLst>
                <a:gs pos="0">
                  <a:srgbClr val="48BE67">
                    <a:gamma/>
                    <a:shade val="0"/>
                    <a:invGamma/>
                  </a:srgbClr>
                </a:gs>
                <a:gs pos="100000">
                  <a:srgbClr val="48BE67"/>
                </a:gs>
              </a:gsLst>
              <a:lin ang="2700000" scaled="1"/>
              <a:tileRect/>
            </a:gradFill>
            <a:ln w="9525">
              <a:noFill/>
            </a:ln>
          </p:spPr>
          <p:txBody>
            <a:bodyPr/>
            <a:p>
              <a:endParaRPr lang="zh-CN" altLang="en-US"/>
            </a:p>
          </p:txBody>
        </p:sp>
        <p:sp>
          <p:nvSpPr>
            <p:cNvPr id="6187" name="椭圆 6186"/>
            <p:cNvSpPr/>
            <p:nvPr/>
          </p:nvSpPr>
          <p:spPr>
            <a:xfrm>
              <a:off x="259" y="25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6188" name="椭圆 6187"/>
            <p:cNvSpPr/>
            <p:nvPr/>
          </p:nvSpPr>
          <p:spPr>
            <a:xfrm>
              <a:off x="259" y="259"/>
              <a:ext cx="1096" cy="1098"/>
            </a:xfrm>
            <a:prstGeom prst="ellipse">
              <a:avLst/>
            </a:prstGeom>
            <a:gradFill rotWithShape="1">
              <a:gsLst>
                <a:gs pos="0">
                  <a:srgbClr val="48BE67"/>
                </a:gs>
                <a:gs pos="100000">
                  <a:srgbClr val="48BE67">
                    <a:gamma/>
                    <a:shade val="48627"/>
                    <a:invGamma/>
                  </a:srgbClr>
                </a:gs>
              </a:gsLst>
              <a:lin ang="2700000" scaled="1"/>
              <a:tileRect/>
            </a:gradFill>
            <a:ln w="9525">
              <a:noFill/>
            </a:ln>
          </p:spPr>
          <p:txBody>
            <a:bodyPr/>
            <a:p>
              <a:endParaRPr lang="zh-CN" altLang="en-US"/>
            </a:p>
          </p:txBody>
        </p:sp>
      </p:grpSp>
      <p:sp>
        <p:nvSpPr>
          <p:cNvPr id="6189" name="圆角矩形 6188"/>
          <p:cNvSpPr/>
          <p:nvPr/>
        </p:nvSpPr>
        <p:spPr>
          <a:xfrm>
            <a:off x="4419600" y="3380740"/>
            <a:ext cx="47244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r>
              <a:rPr lang="zh-CN" altLang="en-US" sz="3200" b="1" dirty="0">
                <a:solidFill>
                  <a:schemeClr val="accent2"/>
                </a:solidFill>
                <a:latin typeface="Arial" panose="020B0604020202020204" pitchFamily="34" charset="0"/>
                <a:ea typeface="黑体" panose="02010609060101010101" charset="-122"/>
                <a:sym typeface="Arial" panose="020B0604020202020204" pitchFamily="34" charset="0"/>
              </a:rPr>
              <a:t>说教学方法</a:t>
            </a:r>
            <a:endParaRPr lang="zh-CN" altLang="en-US" sz="3200" b="1">
              <a:solidFill>
                <a:schemeClr val="accent2"/>
              </a:solidFill>
              <a:latin typeface="Arial" panose="020B0604020202020204" pitchFamily="34" charset="0"/>
              <a:ea typeface="黑体" panose="02010609060101010101" charset="-122"/>
              <a:sym typeface="Arial" panose="020B0604020202020204" pitchFamily="34" charset="0"/>
            </a:endParaRPr>
          </a:p>
        </p:txBody>
      </p:sp>
      <p:grpSp>
        <p:nvGrpSpPr>
          <p:cNvPr id="2" name="组合 1"/>
          <p:cNvGrpSpPr/>
          <p:nvPr/>
        </p:nvGrpSpPr>
        <p:grpSpPr>
          <a:xfrm>
            <a:off x="2324100" y="5979160"/>
            <a:ext cx="381000" cy="381000"/>
            <a:chOff x="0" y="0"/>
            <a:chExt cx="1615" cy="1615"/>
          </a:xfrm>
        </p:grpSpPr>
        <p:sp>
          <p:nvSpPr>
            <p:cNvPr id="4" name="椭圆 3"/>
            <p:cNvSpPr/>
            <p:nvPr/>
          </p:nvSpPr>
          <p:spPr>
            <a:xfrm>
              <a:off x="0" y="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5" name="椭圆 4"/>
            <p:cNvSpPr/>
            <p:nvPr/>
          </p:nvSpPr>
          <p:spPr>
            <a:xfrm>
              <a:off x="92" y="9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p>
              <a:endParaRPr lang="zh-CN" altLang="en-US"/>
            </a:p>
          </p:txBody>
        </p:sp>
        <p:sp>
          <p:nvSpPr>
            <p:cNvPr id="6" name="椭圆 5"/>
            <p:cNvSpPr/>
            <p:nvPr/>
          </p:nvSpPr>
          <p:spPr>
            <a:xfrm>
              <a:off x="176" y="17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9525">
              <a:noFill/>
            </a:ln>
          </p:spPr>
          <p:txBody>
            <a:bodyPr/>
            <a:p>
              <a:endParaRPr lang="zh-CN" altLang="en-US"/>
            </a:p>
          </p:txBody>
        </p:sp>
        <p:sp>
          <p:nvSpPr>
            <p:cNvPr id="7" name="椭圆 6"/>
            <p:cNvSpPr/>
            <p:nvPr/>
          </p:nvSpPr>
          <p:spPr>
            <a:xfrm>
              <a:off x="176" y="176"/>
              <a:ext cx="1262" cy="1264"/>
            </a:xfrm>
            <a:prstGeom prst="ellipse">
              <a:avLst/>
            </a:prstGeom>
            <a:gradFill rotWithShape="1">
              <a:gsLst>
                <a:gs pos="0">
                  <a:srgbClr val="48BE67">
                    <a:gamma/>
                    <a:shade val="0"/>
                    <a:invGamma/>
                  </a:srgbClr>
                </a:gs>
                <a:gs pos="100000">
                  <a:srgbClr val="48BE67"/>
                </a:gs>
              </a:gsLst>
              <a:lin ang="2700000" scaled="1"/>
              <a:tileRect/>
            </a:gradFill>
            <a:ln w="9525">
              <a:noFill/>
            </a:ln>
          </p:spPr>
          <p:txBody>
            <a:bodyPr/>
            <a:p>
              <a:endParaRPr lang="zh-CN" altLang="en-US"/>
            </a:p>
          </p:txBody>
        </p:sp>
        <p:sp>
          <p:nvSpPr>
            <p:cNvPr id="8" name="椭圆 7"/>
            <p:cNvSpPr/>
            <p:nvPr/>
          </p:nvSpPr>
          <p:spPr>
            <a:xfrm>
              <a:off x="259" y="25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9525">
              <a:noFill/>
            </a:ln>
          </p:spPr>
          <p:txBody>
            <a:bodyPr/>
            <a:p>
              <a:endParaRPr lang="zh-CN" altLang="en-US"/>
            </a:p>
          </p:txBody>
        </p:sp>
        <p:sp>
          <p:nvSpPr>
            <p:cNvPr id="9" name="椭圆 8"/>
            <p:cNvSpPr/>
            <p:nvPr/>
          </p:nvSpPr>
          <p:spPr>
            <a:xfrm>
              <a:off x="259" y="259"/>
              <a:ext cx="1096" cy="1098"/>
            </a:xfrm>
            <a:prstGeom prst="ellipse">
              <a:avLst/>
            </a:prstGeom>
            <a:gradFill rotWithShape="1">
              <a:gsLst>
                <a:gs pos="0">
                  <a:srgbClr val="48BE67"/>
                </a:gs>
                <a:gs pos="100000">
                  <a:srgbClr val="48BE67">
                    <a:gamma/>
                    <a:shade val="48627"/>
                    <a:invGamma/>
                  </a:srgbClr>
                </a:gs>
              </a:gsLst>
              <a:lin ang="2700000" scaled="1"/>
              <a:tileRect/>
            </a:gradFill>
            <a:ln w="9525">
              <a:noFill/>
            </a:ln>
          </p:spPr>
          <p:txBody>
            <a:bodyPr/>
            <a:p>
              <a:endParaRPr lang="zh-CN" altLang="en-US"/>
            </a:p>
          </p:txBody>
        </p:sp>
      </p:grpSp>
      <p:sp>
        <p:nvSpPr>
          <p:cNvPr id="10" name="圆角矩形 9"/>
          <p:cNvSpPr/>
          <p:nvPr/>
        </p:nvSpPr>
        <p:spPr>
          <a:xfrm>
            <a:off x="2887345" y="6074410"/>
            <a:ext cx="4953000" cy="660400"/>
          </a:xfrm>
          <a:prstGeom prst="roundRect">
            <a:avLst>
              <a:gd name="adj" fmla="val 50000"/>
            </a:avLst>
          </a:prstGeom>
          <a:solidFill>
            <a:srgbClr val="DDDDDD"/>
          </a:solidFill>
          <a:ln w="28575" cap="flat" cmpd="sng">
            <a:solidFill>
              <a:schemeClr val="bg2"/>
            </a:solidFill>
            <a:prstDash val="solid"/>
            <a:headEnd type="none" w="med" len="med"/>
            <a:tailEnd type="none" w="med" len="med"/>
          </a:ln>
        </p:spPr>
        <p:txBody>
          <a:bodyPr wrap="none" anchor="ctr"/>
          <a:p>
            <a:pPr algn="ctr" eaLnBrk="0" hangingPunct="0"/>
            <a:r>
              <a:rPr lang="zh-CN" altLang="en-US" sz="3200" b="1">
                <a:solidFill>
                  <a:schemeClr val="tx1"/>
                </a:solidFill>
                <a:latin typeface="Arial" panose="020B0604020202020204" pitchFamily="34" charset="0"/>
                <a:ea typeface="黑体" panose="02010609060101010101" charset="-122"/>
                <a:sym typeface="Arial" panose="020B0604020202020204" pitchFamily="34" charset="0"/>
              </a:rPr>
              <a:t>说教学设计方案</a:t>
            </a:r>
            <a:endParaRPr lang="zh-CN" altLang="en-US" sz="3200" b="1">
              <a:solidFill>
                <a:schemeClr val="tx1"/>
              </a:solidFill>
              <a:latin typeface="Arial" panose="020B0604020202020204" pitchFamily="34" charset="0"/>
              <a:ea typeface="黑体" panose="02010609060101010101" charset="-122"/>
              <a:sym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25400" y="-22225"/>
            <a:ext cx="12094210" cy="6748780"/>
          </a:xfrm>
          <a:prstGeom prst="rect">
            <a:avLst/>
          </a:prstGeom>
        </p:spPr>
      </p:pic>
      <p:sp>
        <p:nvSpPr>
          <p:cNvPr id="3" name="矩形 2"/>
          <p:cNvSpPr/>
          <p:nvPr/>
        </p:nvSpPr>
        <p:spPr>
          <a:xfrm>
            <a:off x="789940" y="1106805"/>
            <a:ext cx="10797540" cy="247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115060" y="1348740"/>
            <a:ext cx="10471785" cy="2061210"/>
          </a:xfrm>
          <a:prstGeom prst="rect">
            <a:avLst/>
          </a:prstGeom>
          <a:noFill/>
          <a:ln w="9525">
            <a:noFill/>
          </a:ln>
        </p:spPr>
        <p:txBody>
          <a:bodyPr wrap="square">
            <a:spAutoFit/>
          </a:bodyPr>
          <a:p>
            <a:pPr indent="0"/>
            <a:r>
              <a:rPr lang="zh-CN" sz="3200" b="0">
                <a:latin typeface="Calibri" panose="020F0502020204030204" charset="0"/>
                <a:ea typeface="宋体" panose="02010600030101010101" pitchFamily="2" charset="-122"/>
              </a:rPr>
              <a:t>假如你是一名</a:t>
            </a:r>
            <a:r>
              <a:rPr lang="zh-CN" sz="3200" b="1">
                <a:latin typeface="Calibri" panose="020F0502020204030204" charset="0"/>
                <a:ea typeface="宋体" panose="02010600030101010101" pitchFamily="2" charset="-122"/>
              </a:rPr>
              <a:t>当代报社的记者</a:t>
            </a:r>
            <a:r>
              <a:rPr lang="zh-CN" sz="3200" b="0">
                <a:latin typeface="Calibri" panose="020F0502020204030204" charset="0"/>
                <a:ea typeface="宋体" panose="02010600030101010101" pitchFamily="2" charset="-122"/>
              </a:rPr>
              <a:t>，结合五四运动相关史实和习近平总书记在五四运动</a:t>
            </a:r>
            <a:r>
              <a:rPr lang="en-US" sz="3200" b="0">
                <a:latin typeface="Calibri" panose="020F0502020204030204" charset="0"/>
                <a:ea typeface="宋体" panose="02010600030101010101" pitchFamily="2" charset="-122"/>
                <a:cs typeface="Times New Roman" panose="02020603050405020304" pitchFamily="18" charset="0"/>
              </a:rPr>
              <a:t>100</a:t>
            </a:r>
            <a:r>
              <a:rPr lang="zh-CN" sz="3200" b="0">
                <a:latin typeface="Calibri" panose="020F0502020204030204" charset="0"/>
                <a:ea typeface="宋体" panose="02010600030101010101" pitchFamily="2" charset="-122"/>
              </a:rPr>
              <a:t>周年讲话的史料，请你为五四运动写一篇</a:t>
            </a:r>
            <a:r>
              <a:rPr lang="zh-CN" sz="3200" b="1">
                <a:latin typeface="Calibri" panose="020F0502020204030204" charset="0"/>
                <a:ea typeface="宋体" panose="02010600030101010101" pitchFamily="2" charset="-122"/>
              </a:rPr>
              <a:t>新闻报道</a:t>
            </a:r>
            <a:r>
              <a:rPr lang="zh-CN" sz="3200" b="0">
                <a:latin typeface="Calibri" panose="020F0502020204030204" charset="0"/>
                <a:ea typeface="宋体" panose="02010600030101010101" pitchFamily="2" charset="-122"/>
              </a:rPr>
              <a:t>（要求体现五四运动精神和深远意义）。</a:t>
            </a:r>
            <a:endParaRPr lang="zh-CN" altLang="en-US" sz="3200"/>
          </a:p>
        </p:txBody>
      </p:sp>
      <p:sp>
        <p:nvSpPr>
          <p:cNvPr id="8" name="文本框 7"/>
          <p:cNvSpPr txBox="1"/>
          <p:nvPr/>
        </p:nvSpPr>
        <p:spPr>
          <a:xfrm>
            <a:off x="118110" y="4290060"/>
            <a:ext cx="12141835" cy="2061210"/>
          </a:xfrm>
          <a:prstGeom prst="rect">
            <a:avLst/>
          </a:prstGeom>
          <a:noFill/>
        </p:spPr>
        <p:txBody>
          <a:bodyPr wrap="square" rtlCol="0">
            <a:spAutoFit/>
          </a:bodyPr>
          <a:p>
            <a:r>
              <a:rPr lang="zh-CN" altLang="en-US" sz="3200" b="1">
                <a:solidFill>
                  <a:srgbClr val="FF0000"/>
                </a:solidFill>
              </a:rPr>
              <a:t>设计意图：情景探究，教师引导，任务驱动，使学生认识升华到应用，</a:t>
            </a:r>
            <a:r>
              <a:rPr lang="zh-CN" altLang="en-US" sz="3200" b="1">
                <a:solidFill>
                  <a:srgbClr val="FF0000"/>
                </a:solidFill>
                <a:sym typeface="+mn-ea"/>
              </a:rPr>
              <a:t>突破重点，</a:t>
            </a:r>
            <a:r>
              <a:rPr lang="zh-CN" altLang="en-US" sz="3200" b="1">
                <a:solidFill>
                  <a:srgbClr val="FF0000"/>
                </a:solidFill>
              </a:rPr>
              <a:t>符合加德纳多元智能理论和新高考创新性，应用性要求，做新闻记者的体验，更为学生职业生涯规划打下基础，在这个过程中也让学生深刻体会五四精神，达到立德树人目标。</a:t>
            </a:r>
            <a:endParaRPr lang="zh-CN" altLang="en-US" sz="3200" b="1">
              <a:solidFill>
                <a:srgbClr val="FF0000"/>
              </a:solidFill>
            </a:endParaRPr>
          </a:p>
        </p:txBody>
      </p:sp>
      <p:sp>
        <p:nvSpPr>
          <p:cNvPr id="9" name="文本框 8"/>
          <p:cNvSpPr txBox="1"/>
          <p:nvPr/>
        </p:nvSpPr>
        <p:spPr>
          <a:xfrm>
            <a:off x="4923790" y="365125"/>
            <a:ext cx="995680" cy="583565"/>
          </a:xfrm>
          <a:prstGeom prst="rect">
            <a:avLst/>
          </a:prstGeom>
          <a:noFill/>
        </p:spPr>
        <p:txBody>
          <a:bodyPr wrap="none" rtlCol="0">
            <a:spAutoFit/>
          </a:bodyPr>
          <a:p>
            <a:r>
              <a:rPr lang="zh-CN" altLang="en-US" sz="3200" b="1">
                <a:solidFill>
                  <a:srgbClr val="FF0000"/>
                </a:solidFill>
              </a:rPr>
              <a:t>意义</a:t>
            </a:r>
            <a:endParaRPr lang="zh-CN" altLang="en-US" sz="3200" b="1">
              <a:solidFill>
                <a:srgbClr val="FF0000"/>
              </a:solidFill>
            </a:endParaRPr>
          </a:p>
        </p:txBody>
      </p:sp>
      <p:sp>
        <p:nvSpPr>
          <p:cNvPr id="5" name="文本框 4"/>
          <p:cNvSpPr txBox="1"/>
          <p:nvPr/>
        </p:nvSpPr>
        <p:spPr>
          <a:xfrm>
            <a:off x="789940" y="-22225"/>
            <a:ext cx="4093210" cy="645160"/>
          </a:xfrm>
          <a:prstGeom prst="rect">
            <a:avLst/>
          </a:prstGeom>
          <a:noFill/>
        </p:spPr>
        <p:txBody>
          <a:bodyPr wrap="square" rtlCol="0">
            <a:spAutoFit/>
          </a:bodyPr>
          <a:p>
            <a:r>
              <a:rPr lang="zh-CN" altLang="en-US" sz="3600">
                <a:solidFill>
                  <a:srgbClr val="FF0000"/>
                </a:solidFill>
              </a:rPr>
              <a:t>如何立德树人？</a:t>
            </a:r>
            <a:endParaRPr lang="zh-CN" altLang="en-US" sz="36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3712210" y="100330"/>
            <a:ext cx="5691505" cy="706755"/>
          </a:xfrm>
          <a:prstGeom prst="rect">
            <a:avLst/>
          </a:prstGeom>
          <a:noFill/>
        </p:spPr>
        <p:txBody>
          <a:bodyPr wrap="square" rtlCol="0">
            <a:spAutoFit/>
          </a:bodyPr>
          <a:p>
            <a:r>
              <a:rPr lang="zh-CN" altLang="en-US" sz="4000">
                <a:solidFill>
                  <a:srgbClr val="FF0000"/>
                </a:solidFill>
              </a:rPr>
              <a:t>如何突破难点？</a:t>
            </a:r>
            <a:endParaRPr lang="zh-CN" altLang="en-US" sz="4000">
              <a:solidFill>
                <a:srgbClr val="FF0000"/>
              </a:solidFill>
            </a:endParaRPr>
          </a:p>
        </p:txBody>
      </p:sp>
      <p:pic>
        <p:nvPicPr>
          <p:cNvPr id="5" name="图片 4"/>
          <p:cNvPicPr>
            <a:picLocks noChangeAspect="1"/>
          </p:cNvPicPr>
          <p:nvPr/>
        </p:nvPicPr>
        <p:blipFill>
          <a:blip r:embed="rId2"/>
          <a:srcRect t="2131"/>
          <a:stretch>
            <a:fillRect/>
          </a:stretch>
        </p:blipFill>
        <p:spPr>
          <a:xfrm>
            <a:off x="40640" y="897890"/>
            <a:ext cx="12028805" cy="4169410"/>
          </a:xfrm>
          <a:prstGeom prst="rect">
            <a:avLst/>
          </a:prstGeom>
        </p:spPr>
      </p:pic>
      <p:sp>
        <p:nvSpPr>
          <p:cNvPr id="8" name="文本框 7"/>
          <p:cNvSpPr txBox="1"/>
          <p:nvPr/>
        </p:nvSpPr>
        <p:spPr>
          <a:xfrm>
            <a:off x="487045" y="5158105"/>
            <a:ext cx="12141835" cy="1076325"/>
          </a:xfrm>
          <a:prstGeom prst="rect">
            <a:avLst/>
          </a:prstGeom>
          <a:noFill/>
        </p:spPr>
        <p:txBody>
          <a:bodyPr wrap="square" rtlCol="0">
            <a:spAutoFit/>
          </a:bodyPr>
          <a:p>
            <a:r>
              <a:rPr lang="zh-CN" altLang="en-US" sz="3200" b="1">
                <a:solidFill>
                  <a:srgbClr val="FF0000"/>
                </a:solidFill>
              </a:rPr>
              <a:t>设计意图：史料探究和问题探究相结合，一步步引导学生从具体知识上升到抽象的理论，也锻炼了论从史出的能力，突破了难点。</a:t>
            </a:r>
            <a:endParaRPr lang="zh-CN" altLang="en-US" sz="3200"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182880" y="-22225"/>
            <a:ext cx="12251690" cy="6906895"/>
          </a:xfrm>
          <a:prstGeom prst="rect">
            <a:avLst/>
          </a:prstGeom>
        </p:spPr>
      </p:pic>
      <p:sp>
        <p:nvSpPr>
          <p:cNvPr id="3" name="文本框 2"/>
          <p:cNvSpPr txBox="1"/>
          <p:nvPr/>
        </p:nvSpPr>
        <p:spPr>
          <a:xfrm>
            <a:off x="3952240" y="365125"/>
            <a:ext cx="3383280" cy="645160"/>
          </a:xfrm>
          <a:prstGeom prst="rect">
            <a:avLst/>
          </a:prstGeom>
          <a:noFill/>
        </p:spPr>
        <p:txBody>
          <a:bodyPr wrap="none" rtlCol="0">
            <a:spAutoFit/>
          </a:bodyPr>
          <a:p>
            <a:r>
              <a:rPr lang="zh-CN" altLang="en-US" sz="3600">
                <a:solidFill>
                  <a:srgbClr val="FF0000"/>
                </a:solidFill>
              </a:rPr>
              <a:t>如何提升素养？</a:t>
            </a:r>
            <a:endParaRPr lang="zh-CN" altLang="en-US" sz="3600">
              <a:solidFill>
                <a:srgbClr val="FF0000"/>
              </a:solidFill>
            </a:endParaRPr>
          </a:p>
        </p:txBody>
      </p:sp>
      <p:pic>
        <p:nvPicPr>
          <p:cNvPr id="7" name="图片 7" descr="1617619547(1)"/>
          <p:cNvPicPr>
            <a:picLocks noChangeAspect="1"/>
          </p:cNvPicPr>
          <p:nvPr/>
        </p:nvPicPr>
        <p:blipFill>
          <a:blip r:embed="rId2"/>
          <a:stretch>
            <a:fillRect/>
          </a:stretch>
        </p:blipFill>
        <p:spPr>
          <a:xfrm>
            <a:off x="97155" y="1010285"/>
            <a:ext cx="5615940" cy="3284855"/>
          </a:xfrm>
          <a:prstGeom prst="rect">
            <a:avLst/>
          </a:prstGeom>
        </p:spPr>
      </p:pic>
      <p:pic>
        <p:nvPicPr>
          <p:cNvPr id="6" name="图片 6" descr="1617618655(1)"/>
          <p:cNvPicPr>
            <a:picLocks noChangeAspect="1"/>
          </p:cNvPicPr>
          <p:nvPr/>
        </p:nvPicPr>
        <p:blipFill>
          <a:blip r:embed="rId3"/>
          <a:stretch>
            <a:fillRect/>
          </a:stretch>
        </p:blipFill>
        <p:spPr>
          <a:xfrm>
            <a:off x="5713095" y="894080"/>
            <a:ext cx="6355715" cy="3401060"/>
          </a:xfrm>
          <a:prstGeom prst="rect">
            <a:avLst/>
          </a:prstGeom>
        </p:spPr>
      </p:pic>
      <p:sp>
        <p:nvSpPr>
          <p:cNvPr id="100" name="文本框 99"/>
          <p:cNvSpPr txBox="1"/>
          <p:nvPr/>
        </p:nvSpPr>
        <p:spPr>
          <a:xfrm>
            <a:off x="97155" y="4295140"/>
            <a:ext cx="12156440" cy="953135"/>
          </a:xfrm>
          <a:prstGeom prst="rect">
            <a:avLst/>
          </a:prstGeom>
          <a:noFill/>
          <a:ln w="9525">
            <a:noFill/>
          </a:ln>
        </p:spPr>
        <p:txBody>
          <a:bodyPr wrap="square">
            <a:spAutoFit/>
          </a:bodyPr>
          <a:p>
            <a:pPr indent="0"/>
            <a:r>
              <a:rPr lang="zh-CN" sz="2800" b="1">
                <a:solidFill>
                  <a:srgbClr val="FF0000"/>
                </a:solidFill>
                <a:latin typeface="Calibri" panose="020F0502020204030204" charset="0"/>
                <a:ea typeface="宋体" panose="02010600030101010101" pitchFamily="2" charset="-122"/>
              </a:rPr>
              <a:t>阅读中日两国对于五四运动的新闻报道，概括两国媒体对于五四运动的评价，你的得到什么启示？</a:t>
            </a:r>
            <a:endParaRPr lang="zh-CN" altLang="en-US" sz="2800" b="1">
              <a:solidFill>
                <a:srgbClr val="FF0000"/>
              </a:solidFill>
              <a:latin typeface="Calibri" panose="020F0502020204030204" charset="0"/>
              <a:ea typeface="宋体" panose="02010600030101010101" pitchFamily="2" charset="-122"/>
            </a:endParaRPr>
          </a:p>
        </p:txBody>
      </p:sp>
      <p:sp>
        <p:nvSpPr>
          <p:cNvPr id="8" name="文本框 7"/>
          <p:cNvSpPr txBox="1"/>
          <p:nvPr/>
        </p:nvSpPr>
        <p:spPr>
          <a:xfrm>
            <a:off x="259080" y="5527040"/>
            <a:ext cx="12141835" cy="1076325"/>
          </a:xfrm>
          <a:prstGeom prst="rect">
            <a:avLst/>
          </a:prstGeom>
          <a:noFill/>
        </p:spPr>
        <p:txBody>
          <a:bodyPr wrap="square" rtlCol="0">
            <a:spAutoFit/>
          </a:bodyPr>
          <a:p>
            <a:r>
              <a:rPr lang="zh-CN" altLang="en-US" sz="3200" b="1">
                <a:solidFill>
                  <a:srgbClr val="FF0000"/>
                </a:solidFill>
              </a:rPr>
              <a:t>设计意图：两则冲突史料得出，立场不同，历史解释不同，加深了对历史解释素养的认识。</a:t>
            </a:r>
            <a:endParaRPr lang="zh-CN" altLang="en-US" sz="3200" b="1">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3028950" y="365125"/>
            <a:ext cx="6107430" cy="645160"/>
          </a:xfrm>
          <a:prstGeom prst="rect">
            <a:avLst/>
          </a:prstGeom>
          <a:noFill/>
        </p:spPr>
        <p:txBody>
          <a:bodyPr wrap="square" rtlCol="0">
            <a:spAutoFit/>
          </a:bodyPr>
          <a:p>
            <a:r>
              <a:rPr lang="zh-CN" altLang="en-US" sz="3600">
                <a:solidFill>
                  <a:srgbClr val="FF0000"/>
                </a:solidFill>
              </a:rPr>
              <a:t>建党原因：源于信仰</a:t>
            </a:r>
            <a:endParaRPr lang="zh-CN" altLang="en-US" sz="3600">
              <a:solidFill>
                <a:srgbClr val="FF0000"/>
              </a:solidFill>
            </a:endParaRPr>
          </a:p>
        </p:txBody>
      </p:sp>
      <p:sp>
        <p:nvSpPr>
          <p:cNvPr id="101" name="文本框 100"/>
          <p:cNvSpPr txBox="1"/>
          <p:nvPr/>
        </p:nvSpPr>
        <p:spPr>
          <a:xfrm>
            <a:off x="838200" y="1691005"/>
            <a:ext cx="11030585" cy="2245360"/>
          </a:xfrm>
          <a:prstGeom prst="rect">
            <a:avLst/>
          </a:prstGeom>
          <a:noFill/>
          <a:ln w="9525">
            <a:noFill/>
          </a:ln>
        </p:spPr>
        <p:txBody>
          <a:bodyPr wrap="square">
            <a:spAutoFit/>
          </a:bodyPr>
          <a:p>
            <a:pPr indent="0"/>
            <a:r>
              <a:rPr lang="zh-CN" sz="2800" b="0">
                <a:latin typeface="Calibri" panose="020F0502020204030204" charset="0"/>
                <a:ea typeface="宋体" panose="02010600030101010101" pitchFamily="2" charset="-122"/>
              </a:rPr>
              <a:t>材料八：五四运动后，出现了社会主义是否适合中国国情的争论，有人反对走俄国式的道路，认为救中国只有一条路，就是</a:t>
            </a:r>
            <a:r>
              <a:rPr lang="zh-CN" sz="2800" b="0">
                <a:latin typeface="Calibri" panose="020F0502020204030204" charset="0"/>
                <a:ea typeface="宋体" panose="02010600030101010101" pitchFamily="2" charset="-122"/>
                <a:cs typeface="Times New Roman" panose="02020603050405020304" pitchFamily="18" charset="0"/>
              </a:rPr>
              <a:t>“增加富力”，发展实业；还有人主张“采用劳农主义的直接行动，达到社会革命的目的”</a:t>
            </a:r>
            <a:r>
              <a:rPr lang="en-US" sz="2800" b="0">
                <a:latin typeface="Calibri" panose="020F0502020204030204" charset="0"/>
                <a:ea typeface="宋体" panose="02010600030101010101" pitchFamily="2" charset="-122"/>
                <a:cs typeface="Times New Roman" panose="02020603050405020304" pitchFamily="18" charset="0"/>
              </a:rPr>
              <a:t>  </a:t>
            </a:r>
            <a:r>
              <a:rPr lang="zh-CN" sz="2800" b="0">
                <a:latin typeface="Calibri" panose="020F0502020204030204" charset="0"/>
                <a:ea typeface="宋体" panose="02010600030101010101" pitchFamily="2" charset="-122"/>
              </a:rPr>
              <a:t>。                                                        </a:t>
            </a:r>
            <a:r>
              <a:rPr lang="en-US" sz="2800" b="0">
                <a:latin typeface="Calibri" panose="020F0502020204030204" charset="0"/>
                <a:ea typeface="宋体" panose="02010600030101010101" pitchFamily="2" charset="-122"/>
                <a:cs typeface="Times New Roman" panose="02020603050405020304" pitchFamily="18" charset="0"/>
              </a:rPr>
              <a:t>——2018</a:t>
            </a:r>
            <a:r>
              <a:rPr lang="zh-CN" sz="2800" b="0">
                <a:latin typeface="Calibri" panose="020F0502020204030204" charset="0"/>
                <a:ea typeface="宋体" panose="02010600030101010101" pitchFamily="2" charset="-122"/>
              </a:rPr>
              <a:t>年全国一卷选择题材料九：未来的环球，必是赤旗的世界                               </a:t>
            </a:r>
            <a:r>
              <a:rPr lang="en-US" altLang="zh-CN" sz="2800" b="0">
                <a:latin typeface="Calibri" panose="020F0502020204030204" charset="0"/>
                <a:ea typeface="宋体" panose="02010600030101010101" pitchFamily="2" charset="-122"/>
              </a:rPr>
              <a:t>——</a:t>
            </a:r>
            <a:r>
              <a:rPr lang="zh-CN" altLang="en-US" sz="2800" b="0">
                <a:latin typeface="Calibri" panose="020F0502020204030204" charset="0"/>
                <a:ea typeface="宋体" panose="02010600030101010101" pitchFamily="2" charset="-122"/>
              </a:rPr>
              <a:t>李大钊</a:t>
            </a:r>
            <a:endParaRPr lang="zh-CN" altLang="en-US" sz="2800" b="0">
              <a:latin typeface="Calibri" panose="020F0502020204030204" charset="0"/>
              <a:ea typeface="宋体" panose="02010600030101010101" pitchFamily="2" charset="-122"/>
            </a:endParaRPr>
          </a:p>
        </p:txBody>
      </p:sp>
      <p:sp>
        <p:nvSpPr>
          <p:cNvPr id="8" name="文本框 7"/>
          <p:cNvSpPr txBox="1"/>
          <p:nvPr/>
        </p:nvSpPr>
        <p:spPr>
          <a:xfrm>
            <a:off x="203835" y="4525645"/>
            <a:ext cx="12141835" cy="1076325"/>
          </a:xfrm>
          <a:prstGeom prst="rect">
            <a:avLst/>
          </a:prstGeom>
          <a:noFill/>
        </p:spPr>
        <p:txBody>
          <a:bodyPr wrap="square" rtlCol="0">
            <a:spAutoFit/>
          </a:bodyPr>
          <a:p>
            <a:r>
              <a:rPr lang="zh-CN" altLang="en-US" sz="3200" b="1">
                <a:solidFill>
                  <a:srgbClr val="FF0000"/>
                </a:solidFill>
              </a:rPr>
              <a:t>设计意图：两则史料的对比，看出李大钊信仰的力量，把马克思主义的种子播撒到学生心中。</a:t>
            </a:r>
            <a:endParaRPr lang="zh-CN" altLang="en-US" sz="32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pic>
        <p:nvPicPr>
          <p:cNvPr id="26" name="图片 26" descr="1617719253(1)"/>
          <p:cNvPicPr>
            <a:picLocks noChangeAspect="1"/>
          </p:cNvPicPr>
          <p:nvPr/>
        </p:nvPicPr>
        <p:blipFill>
          <a:blip r:embed="rId2"/>
          <a:stretch>
            <a:fillRect/>
          </a:stretch>
        </p:blipFill>
        <p:spPr>
          <a:xfrm>
            <a:off x="624205" y="612775"/>
            <a:ext cx="5214620" cy="4842510"/>
          </a:xfrm>
          <a:prstGeom prst="rect">
            <a:avLst/>
          </a:prstGeom>
        </p:spPr>
      </p:pic>
      <p:sp>
        <p:nvSpPr>
          <p:cNvPr id="3" name="矩形 2"/>
          <p:cNvSpPr/>
          <p:nvPr/>
        </p:nvSpPr>
        <p:spPr>
          <a:xfrm>
            <a:off x="5814060" y="612775"/>
            <a:ext cx="6025515" cy="500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文本框 101"/>
          <p:cNvSpPr txBox="1"/>
          <p:nvPr/>
        </p:nvSpPr>
        <p:spPr>
          <a:xfrm>
            <a:off x="5839460" y="755650"/>
            <a:ext cx="6116955" cy="5015865"/>
          </a:xfrm>
          <a:prstGeom prst="rect">
            <a:avLst/>
          </a:prstGeom>
          <a:noFill/>
          <a:ln w="9525">
            <a:noFill/>
          </a:ln>
        </p:spPr>
        <p:txBody>
          <a:bodyPr wrap="square">
            <a:spAutoFit/>
          </a:bodyPr>
          <a:p>
            <a:pPr indent="0"/>
            <a:r>
              <a:rPr lang="en-US" sz="3200" b="1">
                <a:solidFill>
                  <a:srgbClr val="FF0000"/>
                </a:solidFill>
                <a:latin typeface="Calibri" panose="020F0502020204030204" charset="0"/>
                <a:ea typeface="宋体" panose="02010600030101010101" pitchFamily="2" charset="-122"/>
                <a:cs typeface="Times New Roman" panose="02020603050405020304" pitchFamily="18" charset="0"/>
              </a:rPr>
              <a:t>2021</a:t>
            </a:r>
            <a:r>
              <a:rPr lang="zh-CN" sz="3200" b="1">
                <a:solidFill>
                  <a:srgbClr val="FF0000"/>
                </a:solidFill>
                <a:latin typeface="Calibri" panose="020F0502020204030204" charset="0"/>
                <a:ea typeface="宋体" panose="02010600030101010101" pitchFamily="2" charset="-122"/>
              </a:rPr>
              <a:t>年是建党</a:t>
            </a:r>
            <a:r>
              <a:rPr lang="en-US" sz="3200" b="1">
                <a:solidFill>
                  <a:srgbClr val="FF0000"/>
                </a:solidFill>
                <a:latin typeface="Calibri" panose="020F0502020204030204" charset="0"/>
                <a:ea typeface="宋体" panose="02010600030101010101" pitchFamily="2" charset="-122"/>
              </a:rPr>
              <a:t>100</a:t>
            </a:r>
            <a:r>
              <a:rPr lang="zh-CN" sz="3200" b="1">
                <a:solidFill>
                  <a:srgbClr val="FF0000"/>
                </a:solidFill>
                <a:latin typeface="Calibri" panose="020F0502020204030204" charset="0"/>
                <a:ea typeface="宋体" panose="02010600030101010101" pitchFamily="2" charset="-122"/>
              </a:rPr>
              <a:t>周年</a:t>
            </a:r>
            <a:r>
              <a:rPr lang="zh-CN" sz="3200" b="1">
                <a:latin typeface="Calibri" panose="020F0502020204030204" charset="0"/>
                <a:ea typeface="宋体" panose="02010600030101010101" pitchFamily="2" charset="-122"/>
              </a:rPr>
              <a:t>，我们的学校河婆中学正在开展庆祝建党</a:t>
            </a:r>
            <a:r>
              <a:rPr lang="en-US" sz="3200" b="1">
                <a:latin typeface="Calibri" panose="020F0502020204030204" charset="0"/>
                <a:ea typeface="宋体" panose="02010600030101010101" pitchFamily="2" charset="-122"/>
              </a:rPr>
              <a:t>100</a:t>
            </a:r>
            <a:r>
              <a:rPr lang="zh-CN" sz="3200" b="1">
                <a:latin typeface="Calibri" panose="020F0502020204030204" charset="0"/>
                <a:ea typeface="宋体" panose="02010600030101010101" pitchFamily="2" charset="-122"/>
              </a:rPr>
              <a:t>周年黑板报评选活动，请</a:t>
            </a:r>
            <a:r>
              <a:rPr lang="zh-CN" sz="3200" b="1">
                <a:solidFill>
                  <a:srgbClr val="FF0000"/>
                </a:solidFill>
                <a:latin typeface="Calibri" panose="020F0502020204030204" charset="0"/>
                <a:ea typeface="宋体" panose="02010600030101010101" pitchFamily="2" charset="-122"/>
              </a:rPr>
              <a:t>你以中国共产党的建立为主题制作一幅黑板报</a:t>
            </a:r>
            <a:r>
              <a:rPr lang="zh-CN" sz="3200" b="1">
                <a:latin typeface="Calibri" panose="020F0502020204030204" charset="0"/>
                <a:ea typeface="宋体" panose="02010600030101010101" pitchFamily="2" charset="-122"/>
              </a:rPr>
              <a:t>，在课上先设计一个简单的方案（内容可包括背景，标志，意义，红船精神，建党小故事等，内容形式自定）课后再进行制作与评选。</a:t>
            </a:r>
            <a:endParaRPr lang="zh-CN" sz="3200" b="1">
              <a:latin typeface="Calibri" panose="020F0502020204030204" charset="0"/>
              <a:ea typeface="宋体" panose="02010600030101010101" pitchFamily="2" charset="-122"/>
            </a:endParaRPr>
          </a:p>
          <a:p>
            <a:endParaRPr lang="zh-CN" altLang="en-US" sz="3200" b="1"/>
          </a:p>
        </p:txBody>
      </p:sp>
      <p:sp>
        <p:nvSpPr>
          <p:cNvPr id="8" name="文本框 7"/>
          <p:cNvSpPr txBox="1"/>
          <p:nvPr/>
        </p:nvSpPr>
        <p:spPr>
          <a:xfrm>
            <a:off x="221615" y="5771515"/>
            <a:ext cx="12141835" cy="1076325"/>
          </a:xfrm>
          <a:prstGeom prst="rect">
            <a:avLst/>
          </a:prstGeom>
          <a:noFill/>
        </p:spPr>
        <p:txBody>
          <a:bodyPr wrap="square" rtlCol="0">
            <a:spAutoFit/>
          </a:bodyPr>
          <a:p>
            <a:r>
              <a:rPr lang="zh-CN" altLang="en-US" sz="3200" b="1">
                <a:solidFill>
                  <a:srgbClr val="FF0000"/>
                </a:solidFill>
              </a:rPr>
              <a:t>设计意图：绘制背景关系图，培养了唯物史观，认识到党成立的历史必然，突破重点。</a:t>
            </a:r>
            <a:endParaRPr lang="zh-CN" altLang="en-US" sz="3200" b="1">
              <a:solidFill>
                <a:srgbClr val="FF0000"/>
              </a:solidFill>
            </a:endParaRPr>
          </a:p>
        </p:txBody>
      </p:sp>
      <p:sp>
        <p:nvSpPr>
          <p:cNvPr id="5" name="文本框 4"/>
          <p:cNvSpPr txBox="1"/>
          <p:nvPr/>
        </p:nvSpPr>
        <p:spPr>
          <a:xfrm>
            <a:off x="221615" y="5455285"/>
            <a:ext cx="12141835" cy="1076325"/>
          </a:xfrm>
          <a:prstGeom prst="rect">
            <a:avLst/>
          </a:prstGeom>
          <a:noFill/>
        </p:spPr>
        <p:txBody>
          <a:bodyPr wrap="square" rtlCol="0">
            <a:spAutoFit/>
          </a:bodyPr>
          <a:p>
            <a:r>
              <a:rPr lang="zh-CN" altLang="en-US" sz="3200" b="1">
                <a:solidFill>
                  <a:srgbClr val="FF0000"/>
                </a:solidFill>
              </a:rPr>
              <a:t>设计意图：制作黑板报方案活动，贴合热点，结合了中国共产党成立的考点，体现了高考考察的应用性，创新性的要求，突破重点。</a:t>
            </a:r>
            <a:endParaRPr lang="zh-CN" altLang="en-US" sz="3200" b="1">
              <a:solidFill>
                <a:srgbClr val="FF0000"/>
              </a:solidFill>
            </a:endParaRPr>
          </a:p>
        </p:txBody>
      </p:sp>
      <p:sp>
        <p:nvSpPr>
          <p:cNvPr id="6" name="文本框 5"/>
          <p:cNvSpPr txBox="1"/>
          <p:nvPr/>
        </p:nvSpPr>
        <p:spPr>
          <a:xfrm>
            <a:off x="2599690" y="90805"/>
            <a:ext cx="1668780" cy="521970"/>
          </a:xfrm>
          <a:prstGeom prst="rect">
            <a:avLst/>
          </a:prstGeom>
          <a:noFill/>
        </p:spPr>
        <p:txBody>
          <a:bodyPr wrap="square" rtlCol="0">
            <a:spAutoFit/>
          </a:bodyPr>
          <a:p>
            <a:r>
              <a:rPr lang="zh-CN" altLang="en-US" sz="2800" b="1">
                <a:solidFill>
                  <a:srgbClr val="FF0000"/>
                </a:solidFill>
              </a:rPr>
              <a:t>背景</a:t>
            </a:r>
            <a:endParaRPr lang="zh-CN" altLang="en-US" sz="2800" b="1">
              <a:solidFill>
                <a:srgbClr val="FF0000"/>
              </a:solidFill>
            </a:endParaRPr>
          </a:p>
        </p:txBody>
      </p:sp>
      <p:sp>
        <p:nvSpPr>
          <p:cNvPr id="7" name="文本框 6"/>
          <p:cNvSpPr txBox="1"/>
          <p:nvPr/>
        </p:nvSpPr>
        <p:spPr>
          <a:xfrm>
            <a:off x="7904480" y="114935"/>
            <a:ext cx="1668780" cy="521970"/>
          </a:xfrm>
          <a:prstGeom prst="rect">
            <a:avLst/>
          </a:prstGeom>
          <a:noFill/>
        </p:spPr>
        <p:txBody>
          <a:bodyPr wrap="square" rtlCol="0">
            <a:spAutoFit/>
          </a:bodyPr>
          <a:p>
            <a:r>
              <a:rPr lang="zh-CN" altLang="en-US" sz="2800" b="1">
                <a:solidFill>
                  <a:srgbClr val="FF0000"/>
                </a:solidFill>
              </a:rPr>
              <a:t>意义</a:t>
            </a:r>
            <a:endParaRPr lang="zh-CN"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3"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5" grpId="0"/>
      <p:bldP spid="5" grpId="1"/>
      <p:bldP spid="5" grpId="2"/>
      <p:bldP spid="5"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sz="3600"/>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grpSp>
        <p:nvGrpSpPr>
          <p:cNvPr id="23" name="组合 22"/>
          <p:cNvGrpSpPr/>
          <p:nvPr/>
        </p:nvGrpSpPr>
        <p:grpSpPr>
          <a:xfrm>
            <a:off x="2065994" y="747395"/>
            <a:ext cx="11772709" cy="5623560"/>
            <a:chOff x="6443" y="3224"/>
            <a:chExt cx="7315" cy="6809"/>
          </a:xfrm>
        </p:grpSpPr>
        <p:sp>
          <p:nvSpPr>
            <p:cNvPr id="62492" name="AutoShape 5"/>
            <p:cNvSpPr/>
            <p:nvPr/>
          </p:nvSpPr>
          <p:spPr>
            <a:xfrm>
              <a:off x="6443" y="3593"/>
              <a:ext cx="5491" cy="5659"/>
            </a:xfrm>
            <a:prstGeom prst="roundRect">
              <a:avLst>
                <a:gd name="adj" fmla="val 4690"/>
              </a:avLst>
            </a:prstGeom>
            <a:noFill/>
            <a:ln w="57150" cap="flat" cmpd="sng">
              <a:solidFill>
                <a:srgbClr val="92D050"/>
              </a:solidFill>
              <a:prstDash val="solid"/>
              <a:headEnd type="none" w="med" len="med"/>
              <a:tailEnd type="none" w="med" len="med"/>
            </a:ln>
          </p:spPr>
          <p:txBody>
            <a:bodyPr wrap="none" anchor="ctr"/>
            <a:p>
              <a:endParaRPr sz="3600" b="0" dirty="0">
                <a:latin typeface="Arial" panose="020B0604020202020204" pitchFamily="34" charset="0"/>
              </a:endParaRPr>
            </a:p>
          </p:txBody>
        </p:sp>
        <p:sp>
          <p:nvSpPr>
            <p:cNvPr id="68614" name="AutoShape 6"/>
            <p:cNvSpPr>
              <a:spLocks noChangeArrowheads="1"/>
            </p:cNvSpPr>
            <p:nvPr/>
          </p:nvSpPr>
          <p:spPr bwMode="gray">
            <a:xfrm>
              <a:off x="7187" y="3224"/>
              <a:ext cx="3808" cy="564"/>
            </a:xfrm>
            <a:prstGeom prst="roundRect">
              <a:avLst>
                <a:gd name="adj" fmla="val 50000"/>
              </a:avLst>
            </a:prstGeom>
            <a:gradFill rotWithShape="1">
              <a:gsLst>
                <a:gs pos="0">
                  <a:srgbClr val="9EE256"/>
                </a:gs>
                <a:gs pos="100000">
                  <a:srgbClr val="52762D"/>
                </a:gs>
              </a:gsLst>
              <a:lin ang="54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文本框 4"/>
            <p:cNvSpPr txBox="1"/>
            <p:nvPr/>
          </p:nvSpPr>
          <p:spPr>
            <a:xfrm>
              <a:off x="7812" y="4032"/>
              <a:ext cx="5946" cy="781"/>
            </a:xfrm>
            <a:prstGeom prst="rect">
              <a:avLst/>
            </a:prstGeom>
            <a:noFill/>
          </p:spPr>
          <p:txBody>
            <a:bodyPr wrap="square" rtlCol="0">
              <a:spAutoFit/>
            </a:bodyPr>
            <a:p>
              <a:r>
                <a:rPr lang="zh-CN" altLang="en-US" sz="3600" b="1">
                  <a:solidFill>
                    <a:srgbClr val="FF0000"/>
                  </a:solidFill>
                </a:rPr>
                <a:t>在具体实践中调整选择</a:t>
              </a:r>
              <a:endParaRPr lang="zh-CN" altLang="en-US" sz="3600" b="1">
                <a:solidFill>
                  <a:srgbClr val="FF0000"/>
                </a:solidFill>
              </a:endParaRPr>
            </a:p>
          </p:txBody>
        </p:sp>
        <p:sp>
          <p:nvSpPr>
            <p:cNvPr id="11" name="文本框 10"/>
            <p:cNvSpPr txBox="1"/>
            <p:nvPr/>
          </p:nvSpPr>
          <p:spPr>
            <a:xfrm>
              <a:off x="7812" y="5107"/>
              <a:ext cx="458" cy="4447"/>
            </a:xfrm>
            <a:prstGeom prst="rect">
              <a:avLst/>
            </a:prstGeom>
            <a:noFill/>
          </p:spPr>
          <p:txBody>
            <a:bodyPr vert="eaVert" wrap="square" rtlCol="0">
              <a:spAutoFit/>
            </a:bodyPr>
            <a:p>
              <a:r>
                <a:rPr lang="zh-CN" altLang="en-US" sz="3600" b="1"/>
                <a:t>从一大到二大</a:t>
              </a:r>
              <a:endParaRPr lang="zh-CN" altLang="en-US" sz="3600" b="1"/>
            </a:p>
          </p:txBody>
        </p:sp>
        <p:sp>
          <p:nvSpPr>
            <p:cNvPr id="12" name="文本框 11"/>
            <p:cNvSpPr txBox="1"/>
            <p:nvPr/>
          </p:nvSpPr>
          <p:spPr>
            <a:xfrm>
              <a:off x="9016" y="4813"/>
              <a:ext cx="458" cy="5220"/>
            </a:xfrm>
            <a:prstGeom prst="rect">
              <a:avLst/>
            </a:prstGeom>
            <a:noFill/>
          </p:spPr>
          <p:txBody>
            <a:bodyPr vert="eaVert" wrap="square" rtlCol="0">
              <a:spAutoFit/>
            </a:bodyPr>
            <a:p>
              <a:r>
                <a:rPr lang="zh-CN" altLang="en-US" sz="3600" b="1"/>
                <a:t>从合作到开辟新道路</a:t>
              </a:r>
              <a:endParaRPr lang="zh-CN" altLang="en-US" sz="3600" b="1"/>
            </a:p>
          </p:txBody>
        </p:sp>
        <p:sp>
          <p:nvSpPr>
            <p:cNvPr id="13" name="文本框 12"/>
            <p:cNvSpPr txBox="1"/>
            <p:nvPr/>
          </p:nvSpPr>
          <p:spPr>
            <a:xfrm>
              <a:off x="10292" y="5403"/>
              <a:ext cx="458" cy="4447"/>
            </a:xfrm>
            <a:prstGeom prst="rect">
              <a:avLst/>
            </a:prstGeom>
            <a:noFill/>
          </p:spPr>
          <p:txBody>
            <a:bodyPr vert="eaVert" wrap="square" rtlCol="0">
              <a:spAutoFit/>
            </a:bodyPr>
            <a:p>
              <a:r>
                <a:rPr lang="zh-CN" altLang="en-US" sz="3600" b="1"/>
                <a:t>联系现实</a:t>
              </a:r>
              <a:endParaRPr lang="zh-CN" altLang="en-US" sz="3600" b="1"/>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pic>
        <p:nvPicPr>
          <p:cNvPr id="3" name="图片 2"/>
          <p:cNvPicPr>
            <a:picLocks noChangeAspect="1"/>
          </p:cNvPicPr>
          <p:nvPr/>
        </p:nvPicPr>
        <p:blipFill>
          <a:blip r:embed="rId2"/>
          <a:stretch>
            <a:fillRect/>
          </a:stretch>
        </p:blipFill>
        <p:spPr>
          <a:xfrm>
            <a:off x="1463675" y="820420"/>
            <a:ext cx="8395335" cy="3798570"/>
          </a:xfrm>
          <a:prstGeom prst="rect">
            <a:avLst/>
          </a:prstGeom>
        </p:spPr>
      </p:pic>
      <p:sp>
        <p:nvSpPr>
          <p:cNvPr id="6" name="文本框 5"/>
          <p:cNvSpPr txBox="1"/>
          <p:nvPr/>
        </p:nvSpPr>
        <p:spPr>
          <a:xfrm>
            <a:off x="97155" y="5279390"/>
            <a:ext cx="12141835" cy="1568450"/>
          </a:xfrm>
          <a:prstGeom prst="rect">
            <a:avLst/>
          </a:prstGeom>
          <a:noFill/>
        </p:spPr>
        <p:txBody>
          <a:bodyPr wrap="square" rtlCol="0">
            <a:spAutoFit/>
          </a:bodyPr>
          <a:p>
            <a:r>
              <a:rPr lang="zh-CN" altLang="en-US" sz="3200" b="1">
                <a:solidFill>
                  <a:srgbClr val="FF0000"/>
                </a:solidFill>
              </a:rPr>
              <a:t>设计意图：回归课本和原始史料，让学生比较一二达纲领的区别，顺势引导学生发现中国共产党</a:t>
            </a:r>
            <a:r>
              <a:rPr lang="en-US" altLang="zh-CN" sz="3200" b="1">
                <a:solidFill>
                  <a:srgbClr val="FF0000"/>
                </a:solidFill>
              </a:rPr>
              <a:t>“</a:t>
            </a:r>
            <a:r>
              <a:rPr lang="zh-CN" altLang="en-US" sz="3200" b="1">
                <a:solidFill>
                  <a:srgbClr val="FF0000"/>
                </a:solidFill>
              </a:rPr>
              <a:t>新</a:t>
            </a:r>
            <a:r>
              <a:rPr lang="en-US" altLang="zh-CN" sz="3200" b="1">
                <a:solidFill>
                  <a:srgbClr val="FF0000"/>
                </a:solidFill>
              </a:rPr>
              <a:t>”</a:t>
            </a:r>
            <a:r>
              <a:rPr lang="zh-CN" altLang="en-US" sz="3200" b="1">
                <a:solidFill>
                  <a:srgbClr val="FF0000"/>
                </a:solidFill>
              </a:rPr>
              <a:t>在哪里，对建党的意义从感性上升到理性。</a:t>
            </a:r>
            <a:endParaRPr lang="en-US" altLang="zh-CN" sz="3200" b="1">
              <a:solidFill>
                <a:srgbClr val="FF0000"/>
              </a:solidFill>
            </a:endParaRPr>
          </a:p>
        </p:txBody>
      </p:sp>
      <p:sp>
        <p:nvSpPr>
          <p:cNvPr id="7" name="文本框 6"/>
          <p:cNvSpPr txBox="1"/>
          <p:nvPr/>
        </p:nvSpPr>
        <p:spPr>
          <a:xfrm>
            <a:off x="4075430" y="175260"/>
            <a:ext cx="2926080" cy="645160"/>
          </a:xfrm>
          <a:prstGeom prst="rect">
            <a:avLst/>
          </a:prstGeom>
          <a:noFill/>
        </p:spPr>
        <p:txBody>
          <a:bodyPr wrap="none" rtlCol="0">
            <a:spAutoFit/>
          </a:bodyPr>
          <a:p>
            <a:r>
              <a:rPr lang="zh-CN" altLang="en-US" sz="3600" b="1">
                <a:solidFill>
                  <a:srgbClr val="FF0000"/>
                </a:solidFill>
              </a:rPr>
              <a:t>从一大到二大</a:t>
            </a:r>
            <a:endParaRPr lang="zh-CN" altLang="en-US"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182245" y="54610"/>
            <a:ext cx="11971655" cy="6748780"/>
          </a:xfrm>
          <a:prstGeom prst="rect">
            <a:avLst/>
          </a:prstGeom>
        </p:spPr>
      </p:pic>
      <p:sp>
        <p:nvSpPr>
          <p:cNvPr id="3" name="文本框 2"/>
          <p:cNvSpPr txBox="1"/>
          <p:nvPr/>
        </p:nvSpPr>
        <p:spPr>
          <a:xfrm>
            <a:off x="3947160" y="159385"/>
            <a:ext cx="4297680" cy="645160"/>
          </a:xfrm>
          <a:prstGeom prst="rect">
            <a:avLst/>
          </a:prstGeom>
          <a:noFill/>
        </p:spPr>
        <p:txBody>
          <a:bodyPr wrap="none" rtlCol="0">
            <a:spAutoFit/>
          </a:bodyPr>
          <a:p>
            <a:r>
              <a:rPr lang="zh-CN" altLang="en-US" sz="3600">
                <a:solidFill>
                  <a:srgbClr val="FF0000"/>
                </a:solidFill>
              </a:rPr>
              <a:t>从合作到开辟新道路</a:t>
            </a:r>
            <a:endParaRPr lang="zh-CN" altLang="en-US" sz="3600">
              <a:solidFill>
                <a:srgbClr val="FF0000"/>
              </a:solidFill>
            </a:endParaRPr>
          </a:p>
        </p:txBody>
      </p:sp>
      <p:sp>
        <p:nvSpPr>
          <p:cNvPr id="8" name="矩形 7"/>
          <p:cNvSpPr/>
          <p:nvPr/>
        </p:nvSpPr>
        <p:spPr>
          <a:xfrm>
            <a:off x="838200" y="822960"/>
            <a:ext cx="10325735" cy="4532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stretch>
            <a:fillRect/>
          </a:stretch>
        </p:blipFill>
        <p:spPr>
          <a:xfrm>
            <a:off x="1120775" y="884555"/>
            <a:ext cx="12311380" cy="4848860"/>
          </a:xfrm>
          <a:prstGeom prst="rect">
            <a:avLst/>
          </a:prstGeom>
        </p:spPr>
      </p:pic>
      <p:sp>
        <p:nvSpPr>
          <p:cNvPr id="9" name="文本框 8"/>
          <p:cNvSpPr txBox="1"/>
          <p:nvPr/>
        </p:nvSpPr>
        <p:spPr>
          <a:xfrm>
            <a:off x="97155" y="5279390"/>
            <a:ext cx="12141835" cy="1568450"/>
          </a:xfrm>
          <a:prstGeom prst="rect">
            <a:avLst/>
          </a:prstGeom>
          <a:noFill/>
        </p:spPr>
        <p:txBody>
          <a:bodyPr wrap="square" rtlCol="0">
            <a:spAutoFit/>
          </a:bodyPr>
          <a:p>
            <a:r>
              <a:rPr lang="zh-CN" altLang="en-US" sz="3200" b="1">
                <a:solidFill>
                  <a:srgbClr val="FF0000"/>
                </a:solidFill>
              </a:rPr>
              <a:t>设计意图：合作探究，分主题，任务驱动，激发学生的求知欲，教师点拨，总结，突破国共合作原因和国民大革命影响的难点，也让学生感受到我党是与时俱进的政党。</a:t>
            </a:r>
            <a:endParaRPr lang="en-US" altLang="zh-CN"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4742815" y="365125"/>
            <a:ext cx="2011680" cy="645160"/>
          </a:xfrm>
          <a:prstGeom prst="rect">
            <a:avLst/>
          </a:prstGeom>
          <a:noFill/>
        </p:spPr>
        <p:txBody>
          <a:bodyPr wrap="none" rtlCol="0">
            <a:spAutoFit/>
          </a:bodyPr>
          <a:p>
            <a:r>
              <a:rPr lang="zh-CN" altLang="en-US" sz="3600">
                <a:solidFill>
                  <a:srgbClr val="FF0000"/>
                </a:solidFill>
              </a:rPr>
              <a:t>乡土历史</a:t>
            </a:r>
            <a:endParaRPr lang="zh-CN" altLang="en-US" sz="3600">
              <a:solidFill>
                <a:srgbClr val="FF0000"/>
              </a:solidFill>
            </a:endParaRPr>
          </a:p>
        </p:txBody>
      </p:sp>
      <p:pic>
        <p:nvPicPr>
          <p:cNvPr id="16" name="图片 3" descr="IMG_256"/>
          <p:cNvPicPr>
            <a:picLocks noChangeAspect="1"/>
          </p:cNvPicPr>
          <p:nvPr/>
        </p:nvPicPr>
        <p:blipFill>
          <a:blip r:embed="rId2"/>
          <a:stretch>
            <a:fillRect/>
          </a:stretch>
        </p:blipFill>
        <p:spPr>
          <a:xfrm>
            <a:off x="384175" y="1501775"/>
            <a:ext cx="5713095" cy="3041015"/>
          </a:xfrm>
          <a:prstGeom prst="rect">
            <a:avLst/>
          </a:prstGeom>
          <a:noFill/>
          <a:ln w="9525">
            <a:noFill/>
          </a:ln>
        </p:spPr>
      </p:pic>
      <p:pic>
        <p:nvPicPr>
          <p:cNvPr id="13" name="图片 1" descr="IMG_256"/>
          <p:cNvPicPr>
            <a:picLocks noChangeAspect="1"/>
          </p:cNvPicPr>
          <p:nvPr/>
        </p:nvPicPr>
        <p:blipFill>
          <a:blip r:embed="rId3"/>
          <a:stretch>
            <a:fillRect/>
          </a:stretch>
        </p:blipFill>
        <p:spPr>
          <a:xfrm>
            <a:off x="6251575" y="1395095"/>
            <a:ext cx="5257800" cy="3066415"/>
          </a:xfrm>
          <a:prstGeom prst="rect">
            <a:avLst/>
          </a:prstGeom>
          <a:noFill/>
          <a:ln w="9525">
            <a:noFill/>
          </a:ln>
        </p:spPr>
      </p:pic>
      <p:sp>
        <p:nvSpPr>
          <p:cNvPr id="9" name="文本框 8"/>
          <p:cNvSpPr txBox="1"/>
          <p:nvPr/>
        </p:nvSpPr>
        <p:spPr>
          <a:xfrm>
            <a:off x="97155" y="5279390"/>
            <a:ext cx="12141835" cy="1076325"/>
          </a:xfrm>
          <a:prstGeom prst="rect">
            <a:avLst/>
          </a:prstGeom>
          <a:noFill/>
        </p:spPr>
        <p:txBody>
          <a:bodyPr wrap="square" rtlCol="0">
            <a:spAutoFit/>
          </a:bodyPr>
          <a:p>
            <a:r>
              <a:rPr lang="zh-CN" altLang="en-US" sz="3200" b="1">
                <a:solidFill>
                  <a:srgbClr val="FF0000"/>
                </a:solidFill>
              </a:rPr>
              <a:t>设计意图：广东革命历史，补充国民大革命影响，引导学生关注乡土历史，增进家国情怀。</a:t>
            </a:r>
            <a:endParaRPr lang="en-US" altLang="zh-CN"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grpSp>
        <p:nvGrpSpPr>
          <p:cNvPr id="5" name="组合 4"/>
          <p:cNvGrpSpPr/>
          <p:nvPr/>
        </p:nvGrpSpPr>
        <p:grpSpPr>
          <a:xfrm>
            <a:off x="2186305" y="704850"/>
            <a:ext cx="10322000" cy="4641850"/>
            <a:chOff x="12324" y="2521"/>
            <a:chExt cx="7443" cy="7310"/>
          </a:xfrm>
        </p:grpSpPr>
        <p:sp>
          <p:nvSpPr>
            <p:cNvPr id="62496" name="AutoShape 9"/>
            <p:cNvSpPr/>
            <p:nvPr/>
          </p:nvSpPr>
          <p:spPr>
            <a:xfrm>
              <a:off x="12324" y="3044"/>
              <a:ext cx="5628" cy="5771"/>
            </a:xfrm>
            <a:prstGeom prst="roundRect">
              <a:avLst>
                <a:gd name="adj" fmla="val 4690"/>
              </a:avLst>
            </a:prstGeom>
            <a:noFill/>
            <a:ln w="57150" cap="flat" cmpd="sng">
              <a:solidFill>
                <a:schemeClr val="hlink"/>
              </a:solidFill>
              <a:prstDash val="solid"/>
              <a:headEnd type="none" w="med" len="med"/>
              <a:tailEnd type="none" w="med" len="med"/>
            </a:ln>
          </p:spPr>
          <p:txBody>
            <a:bodyPr wrap="none" anchor="ctr"/>
            <a:p>
              <a:endParaRPr sz="1800" b="0" dirty="0">
                <a:latin typeface="Arial" panose="020B0604020202020204" pitchFamily="34" charset="0"/>
              </a:endParaRPr>
            </a:p>
          </p:txBody>
        </p:sp>
        <p:sp>
          <p:nvSpPr>
            <p:cNvPr id="3" name="AutoShape 10"/>
            <p:cNvSpPr>
              <a:spLocks noChangeArrowheads="1"/>
            </p:cNvSpPr>
            <p:nvPr/>
          </p:nvSpPr>
          <p:spPr bwMode="gray">
            <a:xfrm>
              <a:off x="12739" y="2521"/>
              <a:ext cx="4232" cy="523"/>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框 5"/>
            <p:cNvSpPr txBox="1"/>
            <p:nvPr/>
          </p:nvSpPr>
          <p:spPr>
            <a:xfrm>
              <a:off x="13574" y="3252"/>
              <a:ext cx="6193" cy="822"/>
            </a:xfrm>
            <a:prstGeom prst="rect">
              <a:avLst/>
            </a:prstGeom>
            <a:noFill/>
          </p:spPr>
          <p:txBody>
            <a:bodyPr wrap="square" rtlCol="0">
              <a:spAutoFit/>
            </a:bodyPr>
            <a:p>
              <a:r>
                <a:rPr lang="zh-CN" altLang="en-US" sz="2800" b="1">
                  <a:solidFill>
                    <a:srgbClr val="FF0000"/>
                  </a:solidFill>
                </a:rPr>
                <a:t>在历史长河中坚守选择</a:t>
              </a:r>
              <a:endParaRPr lang="zh-CN" altLang="en-US" sz="2800" b="1">
                <a:solidFill>
                  <a:srgbClr val="FF0000"/>
                </a:solidFill>
              </a:endParaRPr>
            </a:p>
          </p:txBody>
        </p:sp>
        <p:sp>
          <p:nvSpPr>
            <p:cNvPr id="14" name="文本框 13"/>
            <p:cNvSpPr txBox="1"/>
            <p:nvPr/>
          </p:nvSpPr>
          <p:spPr>
            <a:xfrm>
              <a:off x="13857" y="4100"/>
              <a:ext cx="442" cy="3147"/>
            </a:xfrm>
            <a:prstGeom prst="rect">
              <a:avLst/>
            </a:prstGeom>
            <a:noFill/>
          </p:spPr>
          <p:txBody>
            <a:bodyPr vert="eaVert" wrap="square" rtlCol="0">
              <a:spAutoFit/>
            </a:bodyPr>
            <a:p>
              <a:r>
                <a:rPr lang="zh-CN" altLang="en-US" sz="2800" b="1"/>
                <a:t>五四精神</a:t>
              </a:r>
              <a:endParaRPr lang="zh-CN" altLang="en-US" sz="2800" b="1"/>
            </a:p>
          </p:txBody>
        </p:sp>
        <p:sp>
          <p:nvSpPr>
            <p:cNvPr id="15" name="文本框 14"/>
            <p:cNvSpPr txBox="1"/>
            <p:nvPr/>
          </p:nvSpPr>
          <p:spPr>
            <a:xfrm>
              <a:off x="15097" y="4092"/>
              <a:ext cx="442" cy="3147"/>
            </a:xfrm>
            <a:prstGeom prst="rect">
              <a:avLst/>
            </a:prstGeom>
            <a:noFill/>
          </p:spPr>
          <p:txBody>
            <a:bodyPr vert="eaVert" wrap="square" rtlCol="0">
              <a:spAutoFit/>
            </a:bodyPr>
            <a:p>
              <a:r>
                <a:rPr lang="zh-CN" altLang="en-US" sz="2800" b="1"/>
                <a:t>红船精神</a:t>
              </a:r>
              <a:endParaRPr lang="zh-CN" altLang="en-US" sz="2800" b="1"/>
            </a:p>
          </p:txBody>
        </p:sp>
        <p:sp>
          <p:nvSpPr>
            <p:cNvPr id="18" name="文本框 17"/>
            <p:cNvSpPr txBox="1"/>
            <p:nvPr/>
          </p:nvSpPr>
          <p:spPr>
            <a:xfrm>
              <a:off x="16359" y="4100"/>
              <a:ext cx="442" cy="5731"/>
            </a:xfrm>
            <a:prstGeom prst="rect">
              <a:avLst/>
            </a:prstGeom>
            <a:noFill/>
          </p:spPr>
          <p:txBody>
            <a:bodyPr vert="eaVert" wrap="square" rtlCol="0">
              <a:spAutoFit/>
            </a:bodyPr>
            <a:p>
              <a:r>
                <a:rPr lang="zh-CN" altLang="en-US" sz="2800" b="1"/>
                <a:t>当代青年责任担当</a:t>
              </a:r>
              <a:endParaRPr lang="zh-CN" altLang="en-US" sz="2800" b="1"/>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0"/>
            <a:ext cx="12270105" cy="6858000"/>
          </a:xfrm>
          <a:prstGeom prst="rect">
            <a:avLst/>
          </a:prstGeom>
        </p:spPr>
      </p:pic>
      <p:sp>
        <p:nvSpPr>
          <p:cNvPr id="12290" name="文本框 12289"/>
          <p:cNvSpPr txBox="1"/>
          <p:nvPr/>
        </p:nvSpPr>
        <p:spPr>
          <a:xfrm>
            <a:off x="543560" y="1764030"/>
            <a:ext cx="4725670" cy="521970"/>
          </a:xfrm>
          <a:prstGeom prst="rect">
            <a:avLst/>
          </a:prstGeom>
          <a:noFill/>
          <a:ln w="9525" cap="flat" cmpd="sng">
            <a:solidFill>
              <a:schemeClr val="tx1"/>
            </a:solidFill>
            <a:prstDash val="solid"/>
            <a:miter/>
            <a:headEnd type="none" w="med" len="med"/>
            <a:tailEnd type="none" w="med" len="med"/>
          </a:ln>
        </p:spPr>
        <p:txBody>
          <a:bodyPr wrap="square">
            <a:spAutoFit/>
          </a:bodyPr>
          <a:p>
            <a:r>
              <a:rPr lang="zh-CN" altLang="en-US" sz="2800" b="1">
                <a:latin typeface="Arial" panose="020B0604020202020204" pitchFamily="34" charset="0"/>
                <a:ea typeface="楷体_GB2312" pitchFamily="49" charset="-122"/>
              </a:rPr>
              <a:t>北洋军阀统治基本终结时期</a:t>
            </a:r>
            <a:endParaRPr lang="zh-CN" altLang="en-US" sz="2800" b="1">
              <a:latin typeface="Arial" panose="020B0604020202020204" pitchFamily="34" charset="0"/>
              <a:ea typeface="楷体_GB2312" pitchFamily="49" charset="-122"/>
            </a:endParaRPr>
          </a:p>
        </p:txBody>
      </p:sp>
      <p:sp>
        <p:nvSpPr>
          <p:cNvPr id="12291" name="文本框 12290"/>
          <p:cNvSpPr txBox="1"/>
          <p:nvPr/>
        </p:nvSpPr>
        <p:spPr>
          <a:xfrm>
            <a:off x="1076960" y="3889375"/>
            <a:ext cx="3320415" cy="521970"/>
          </a:xfrm>
          <a:prstGeom prst="rect">
            <a:avLst/>
          </a:prstGeom>
          <a:noFill/>
          <a:ln w="9525" cap="flat" cmpd="sng">
            <a:solidFill>
              <a:schemeClr val="tx1"/>
            </a:solidFill>
            <a:prstDash val="solid"/>
            <a:miter/>
            <a:headEnd type="none" w="med" len="med"/>
            <a:tailEnd type="none" w="med" len="med"/>
          </a:ln>
        </p:spPr>
        <p:txBody>
          <a:bodyPr wrap="square">
            <a:spAutoFit/>
          </a:bodyPr>
          <a:p>
            <a:r>
              <a:rPr lang="en-US" altLang="zh-CN" sz="2800" b="1">
                <a:latin typeface="Arial" panose="020B0604020202020204" pitchFamily="34" charset="0"/>
                <a:ea typeface="楷体_GB2312" pitchFamily="49" charset="-122"/>
              </a:rPr>
              <a:t> </a:t>
            </a:r>
            <a:r>
              <a:rPr lang="zh-CN" altLang="en-US" sz="2800" b="1">
                <a:latin typeface="Arial" panose="020B0604020202020204" pitchFamily="34" charset="0"/>
                <a:ea typeface="楷体_GB2312" pitchFamily="49" charset="-122"/>
              </a:rPr>
              <a:t>中国共产党的诞生</a:t>
            </a:r>
            <a:endParaRPr lang="zh-CN" altLang="en-US" sz="2800" b="1">
              <a:latin typeface="Arial" panose="020B0604020202020204" pitchFamily="34" charset="0"/>
              <a:ea typeface="楷体_GB2312" pitchFamily="49" charset="-122"/>
            </a:endParaRPr>
          </a:p>
        </p:txBody>
      </p:sp>
      <p:sp>
        <p:nvSpPr>
          <p:cNvPr id="12292" name="文本框 12291"/>
          <p:cNvSpPr txBox="1"/>
          <p:nvPr/>
        </p:nvSpPr>
        <p:spPr>
          <a:xfrm>
            <a:off x="1195705" y="5927725"/>
            <a:ext cx="3820795" cy="521970"/>
          </a:xfrm>
          <a:prstGeom prst="rect">
            <a:avLst/>
          </a:prstGeom>
          <a:noFill/>
          <a:ln w="9525" cap="flat" cmpd="sng">
            <a:solidFill>
              <a:schemeClr val="tx1"/>
            </a:solidFill>
            <a:prstDash val="solid"/>
            <a:miter/>
            <a:headEnd type="none" w="med" len="med"/>
            <a:tailEnd type="none" w="med" len="med"/>
          </a:ln>
        </p:spPr>
        <p:txBody>
          <a:bodyPr wrap="square">
            <a:spAutoFit/>
          </a:bodyPr>
          <a:p>
            <a:r>
              <a:rPr lang="zh-CN" altLang="en-US" sz="2800" b="1">
                <a:latin typeface="Arial" panose="020B0604020202020204" pitchFamily="34" charset="0"/>
                <a:ea typeface="楷体_GB2312" pitchFamily="49" charset="-122"/>
              </a:rPr>
              <a:t>新民主主义革命时期</a:t>
            </a:r>
            <a:endParaRPr lang="zh-CN" altLang="en-US" sz="2800" b="1">
              <a:latin typeface="Arial" panose="020B0604020202020204" pitchFamily="34" charset="0"/>
              <a:ea typeface="楷体_GB2312" pitchFamily="49" charset="-122"/>
            </a:endParaRPr>
          </a:p>
        </p:txBody>
      </p:sp>
      <p:sp>
        <p:nvSpPr>
          <p:cNvPr id="12293" name="上箭头 12292"/>
          <p:cNvSpPr/>
          <p:nvPr/>
        </p:nvSpPr>
        <p:spPr>
          <a:xfrm>
            <a:off x="2514600" y="2286000"/>
            <a:ext cx="863600" cy="1447800"/>
          </a:xfrm>
          <a:prstGeom prst="upArrow">
            <a:avLst>
              <a:gd name="adj1" fmla="val 50000"/>
              <a:gd name="adj2" fmla="val 41911"/>
            </a:avLst>
          </a:prstGeom>
          <a:gradFill>
            <a:gsLst>
              <a:gs pos="0">
                <a:srgbClr val="FE4444"/>
              </a:gs>
              <a:gs pos="100000">
                <a:srgbClr val="832B2B"/>
              </a:gs>
            </a:gsLst>
            <a:lin ang="10800000" scaled="0"/>
          </a:gradFill>
          <a:ln w="9525">
            <a:noFill/>
          </a:ln>
        </p:spPr>
        <p:txBody>
          <a:bodyPr vert="eaVert" wrap="none" anchor="ctr"/>
          <a:p>
            <a:pPr algn="ctr"/>
            <a:r>
              <a:rPr lang="zh-CN" altLang="en-US" sz="2000" b="1">
                <a:latin typeface="Arial" panose="020B0604020202020204" pitchFamily="34" charset="0"/>
                <a:sym typeface="+mn-ea"/>
              </a:rPr>
              <a:t>上</a:t>
            </a:r>
            <a:r>
              <a:rPr lang="zh-CN" altLang="en-US" sz="2000" b="1">
                <a:latin typeface="Arial" panose="020B0604020202020204" pitchFamily="34" charset="0"/>
              </a:rPr>
              <a:t>承</a:t>
            </a:r>
            <a:endParaRPr lang="zh-CN" altLang="en-US" sz="2000" b="1">
              <a:latin typeface="Arial" panose="020B0604020202020204" pitchFamily="34" charset="0"/>
            </a:endParaRPr>
          </a:p>
        </p:txBody>
      </p:sp>
      <p:sp>
        <p:nvSpPr>
          <p:cNvPr id="12294" name="下箭头 12293"/>
          <p:cNvSpPr/>
          <p:nvPr/>
        </p:nvSpPr>
        <p:spPr>
          <a:xfrm>
            <a:off x="2438400" y="4419600"/>
            <a:ext cx="936625" cy="1425575"/>
          </a:xfrm>
          <a:prstGeom prst="downArrow">
            <a:avLst>
              <a:gd name="adj1" fmla="val 50000"/>
              <a:gd name="adj2" fmla="val 38050"/>
            </a:avLst>
          </a:prstGeom>
          <a:gradFill>
            <a:gsLst>
              <a:gs pos="0">
                <a:srgbClr val="FE4444"/>
              </a:gs>
              <a:gs pos="100000">
                <a:srgbClr val="832B2B"/>
              </a:gs>
            </a:gsLst>
            <a:lin ang="10800000" scaled="0"/>
          </a:gradFill>
          <a:ln w="9525">
            <a:noFill/>
          </a:ln>
        </p:spPr>
        <p:txBody>
          <a:bodyPr vert="eaVert" wrap="none" anchor="ctr"/>
          <a:p>
            <a:pPr algn="ctr"/>
            <a:r>
              <a:rPr lang="zh-CN" altLang="en-US" sz="2000" b="1">
                <a:latin typeface="Arial" panose="020B0604020202020204" pitchFamily="34" charset="0"/>
                <a:sym typeface="+mn-ea"/>
              </a:rPr>
              <a:t>下</a:t>
            </a:r>
            <a:r>
              <a:rPr lang="zh-CN" altLang="en-US" sz="2000" b="1">
                <a:latin typeface="Arial" panose="020B0604020202020204" pitchFamily="34" charset="0"/>
              </a:rPr>
              <a:t>启</a:t>
            </a:r>
            <a:endParaRPr lang="zh-CN" altLang="en-US" sz="2000" b="1">
              <a:latin typeface="Arial" panose="020B0604020202020204" pitchFamily="34" charset="0"/>
            </a:endParaRPr>
          </a:p>
        </p:txBody>
      </p:sp>
      <p:sp>
        <p:nvSpPr>
          <p:cNvPr id="12295" name="矩形 12294"/>
          <p:cNvSpPr/>
          <p:nvPr/>
        </p:nvSpPr>
        <p:spPr>
          <a:xfrm>
            <a:off x="6791325" y="1390650"/>
            <a:ext cx="2743200" cy="645160"/>
          </a:xfrm>
          <a:prstGeom prst="rect">
            <a:avLst/>
          </a:prstGeom>
          <a:noFill/>
          <a:ln w="9525">
            <a:noFill/>
          </a:ln>
        </p:spPr>
        <p:txBody>
          <a:bodyPr>
            <a:spAutoFit/>
          </a:bodyPr>
          <a:p>
            <a:r>
              <a:rPr lang="en-US" altLang="zh-CN" sz="3600" b="1">
                <a:latin typeface="Arial" panose="020B0604020202020204" pitchFamily="34" charset="0"/>
              </a:rPr>
              <a:t>  </a:t>
            </a:r>
            <a:r>
              <a:rPr lang="zh-CN" altLang="en-US" sz="3600" b="1">
                <a:latin typeface="Arial" panose="020B0604020202020204" pitchFamily="34" charset="0"/>
              </a:rPr>
              <a:t>三个子目：</a:t>
            </a:r>
            <a:endParaRPr lang="zh-CN" altLang="en-US" sz="3600" b="1">
              <a:latin typeface="Arial" panose="020B0604020202020204" pitchFamily="34" charset="0"/>
            </a:endParaRPr>
          </a:p>
        </p:txBody>
      </p:sp>
      <p:grpSp>
        <p:nvGrpSpPr>
          <p:cNvPr id="12296" name="组合 12295"/>
          <p:cNvGrpSpPr/>
          <p:nvPr/>
        </p:nvGrpSpPr>
        <p:grpSpPr>
          <a:xfrm>
            <a:off x="5334000" y="3518535"/>
            <a:ext cx="5760085" cy="914400"/>
            <a:chOff x="0" y="0"/>
            <a:chExt cx="2976" cy="432"/>
          </a:xfrm>
        </p:grpSpPr>
        <p:sp>
          <p:nvSpPr>
            <p:cNvPr id="12297" name="AutoShape 10"/>
            <p:cNvSpPr/>
            <p:nvPr/>
          </p:nvSpPr>
          <p:spPr>
            <a:xfrm>
              <a:off x="240" y="75"/>
              <a:ext cx="2736" cy="288"/>
            </a:xfrm>
            <a:prstGeom prst="roundRect">
              <a:avLst>
                <a:gd name="adj" fmla="val 16667"/>
              </a:avLst>
            </a:prstGeom>
            <a:gradFill rotWithShape="1">
              <a:gsLst>
                <a:gs pos="0">
                  <a:schemeClr val="accent1"/>
                </a:gs>
                <a:gs pos="50000">
                  <a:srgbClr val="D7EBDF"/>
                </a:gs>
                <a:gs pos="100000">
                  <a:schemeClr val="accent1"/>
                </a:gs>
              </a:gsLst>
              <a:lin ang="5400000" scaled="1"/>
              <a:tileRect/>
            </a:gradFill>
            <a:ln w="12700" cap="flat" cmpd="sng">
              <a:solidFill>
                <a:schemeClr val="bg1"/>
              </a:solidFill>
              <a:prstDash val="solid"/>
              <a:headEnd type="none" w="med" len="med"/>
              <a:tailEnd type="none" w="med" len="med"/>
            </a:ln>
          </p:spPr>
          <p:txBody>
            <a:bodyPr wrap="none" anchor="ctr"/>
            <a:p>
              <a:pPr algn="ctr"/>
              <a:endParaRPr sz="2400">
                <a:latin typeface="Arial" panose="020B0604020202020204" pitchFamily="34" charset="0"/>
              </a:endParaRPr>
            </a:p>
          </p:txBody>
        </p:sp>
        <p:sp>
          <p:nvSpPr>
            <p:cNvPr id="12298" name="AutoShape 11"/>
            <p:cNvSpPr/>
            <p:nvPr/>
          </p:nvSpPr>
          <p:spPr>
            <a:xfrm>
              <a:off x="0" y="0"/>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p>
              <a:pPr algn="ctr"/>
              <a:endParaRPr sz="2400">
                <a:latin typeface="Arial" panose="020B0604020202020204" pitchFamily="34" charset="0"/>
              </a:endParaRPr>
            </a:p>
          </p:txBody>
        </p:sp>
        <p:sp>
          <p:nvSpPr>
            <p:cNvPr id="12299" name="Text Box 12"/>
            <p:cNvSpPr txBox="1"/>
            <p:nvPr/>
          </p:nvSpPr>
          <p:spPr>
            <a:xfrm>
              <a:off x="384" y="110"/>
              <a:ext cx="2160" cy="218"/>
            </a:xfrm>
            <a:prstGeom prst="rect">
              <a:avLst/>
            </a:prstGeom>
            <a:noFill/>
            <a:ln w="9525">
              <a:noFill/>
            </a:ln>
          </p:spPr>
          <p:txBody>
            <a:bodyPr>
              <a:spAutoFit/>
            </a:bodyPr>
            <a:p>
              <a:pPr algn="ctr" eaLnBrk="0" hangingPunct="0"/>
              <a:r>
                <a:rPr lang="zh-CN" altLang="en-US" sz="2400" b="1">
                  <a:solidFill>
                    <a:srgbClr val="000000"/>
                  </a:solidFill>
                  <a:latin typeface="Arial" panose="020B0604020202020204" pitchFamily="34" charset="0"/>
                  <a:ea typeface="黑体" panose="02010609060101010101" charset="-122"/>
                </a:rPr>
                <a:t>中国共产党的诞生</a:t>
              </a:r>
              <a:endParaRPr lang="zh-CN" altLang="en-US" sz="2400" b="1">
                <a:solidFill>
                  <a:srgbClr val="000000"/>
                </a:solidFill>
                <a:latin typeface="Arial" panose="020B0604020202020204" pitchFamily="34" charset="0"/>
                <a:ea typeface="黑体" panose="02010609060101010101" charset="-122"/>
              </a:endParaRPr>
            </a:p>
          </p:txBody>
        </p:sp>
        <p:sp>
          <p:nvSpPr>
            <p:cNvPr id="12300" name="Text Box 13"/>
            <p:cNvSpPr txBox="1"/>
            <p:nvPr/>
          </p:nvSpPr>
          <p:spPr>
            <a:xfrm>
              <a:off x="55" y="50"/>
              <a:ext cx="307" cy="218"/>
            </a:xfrm>
            <a:prstGeom prst="rect">
              <a:avLst/>
            </a:prstGeom>
            <a:noFill/>
            <a:ln w="9525">
              <a:noFill/>
            </a:ln>
          </p:spPr>
          <p:txBody>
            <a:bodyPr wrap="square">
              <a:spAutoFit/>
            </a:bodyPr>
            <a:p>
              <a:pPr algn="ctr" eaLnBrk="0" hangingPunct="0"/>
              <a:r>
                <a:rPr lang="zh-CN" altLang="en-US" sz="2400" b="1">
                  <a:solidFill>
                    <a:schemeClr val="bg1"/>
                  </a:solidFill>
                  <a:latin typeface="Arial" panose="020B0604020202020204" pitchFamily="34" charset="0"/>
                </a:rPr>
                <a:t>二</a:t>
              </a:r>
              <a:endParaRPr lang="zh-CN" altLang="en-US" sz="2400" b="1">
                <a:solidFill>
                  <a:schemeClr val="bg1"/>
                </a:solidFill>
                <a:latin typeface="Arial" panose="020B0604020202020204" pitchFamily="34" charset="0"/>
              </a:endParaRPr>
            </a:p>
          </p:txBody>
        </p:sp>
      </p:grpSp>
      <p:grpSp>
        <p:nvGrpSpPr>
          <p:cNvPr id="12305" name="组合 12304"/>
          <p:cNvGrpSpPr/>
          <p:nvPr/>
        </p:nvGrpSpPr>
        <p:grpSpPr>
          <a:xfrm>
            <a:off x="5454015" y="4737735"/>
            <a:ext cx="5640705" cy="914400"/>
            <a:chOff x="0" y="0"/>
            <a:chExt cx="2976" cy="432"/>
          </a:xfrm>
        </p:grpSpPr>
        <p:sp>
          <p:nvSpPr>
            <p:cNvPr id="12306" name="AutoShape 10"/>
            <p:cNvSpPr/>
            <p:nvPr/>
          </p:nvSpPr>
          <p:spPr>
            <a:xfrm>
              <a:off x="240" y="75"/>
              <a:ext cx="2736" cy="288"/>
            </a:xfrm>
            <a:prstGeom prst="roundRect">
              <a:avLst>
                <a:gd name="adj" fmla="val 16667"/>
              </a:avLst>
            </a:prstGeom>
            <a:gradFill rotWithShape="1">
              <a:gsLst>
                <a:gs pos="0">
                  <a:schemeClr val="accent1"/>
                </a:gs>
                <a:gs pos="50000">
                  <a:srgbClr val="D7EBDF"/>
                </a:gs>
                <a:gs pos="100000">
                  <a:schemeClr val="accent1"/>
                </a:gs>
              </a:gsLst>
              <a:lin ang="5400000" scaled="1"/>
              <a:tileRect/>
            </a:gradFill>
            <a:ln w="12700" cap="flat" cmpd="sng">
              <a:solidFill>
                <a:schemeClr val="bg1"/>
              </a:solidFill>
              <a:prstDash val="solid"/>
              <a:headEnd type="none" w="med" len="med"/>
              <a:tailEnd type="none" w="med" len="med"/>
            </a:ln>
          </p:spPr>
          <p:txBody>
            <a:bodyPr wrap="none" anchor="ctr"/>
            <a:p>
              <a:pPr algn="ctr"/>
              <a:endParaRPr sz="2400">
                <a:latin typeface="Arial" panose="020B0604020202020204" pitchFamily="34" charset="0"/>
              </a:endParaRPr>
            </a:p>
          </p:txBody>
        </p:sp>
        <p:sp>
          <p:nvSpPr>
            <p:cNvPr id="12307" name="AutoShape 11"/>
            <p:cNvSpPr/>
            <p:nvPr/>
          </p:nvSpPr>
          <p:spPr>
            <a:xfrm>
              <a:off x="0" y="0"/>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p>
              <a:pPr algn="ctr"/>
              <a:endParaRPr sz="2400">
                <a:latin typeface="Arial" panose="020B0604020202020204" pitchFamily="34" charset="0"/>
              </a:endParaRPr>
            </a:p>
          </p:txBody>
        </p:sp>
        <p:sp>
          <p:nvSpPr>
            <p:cNvPr id="12308" name="Text Box 12"/>
            <p:cNvSpPr txBox="1"/>
            <p:nvPr/>
          </p:nvSpPr>
          <p:spPr>
            <a:xfrm>
              <a:off x="384" y="110"/>
              <a:ext cx="2160" cy="218"/>
            </a:xfrm>
            <a:prstGeom prst="rect">
              <a:avLst/>
            </a:prstGeom>
            <a:noFill/>
            <a:ln w="9525">
              <a:noFill/>
            </a:ln>
          </p:spPr>
          <p:txBody>
            <a:bodyPr>
              <a:spAutoFit/>
            </a:bodyPr>
            <a:p>
              <a:pPr algn="ctr" eaLnBrk="0" hangingPunct="0"/>
              <a:r>
                <a:rPr lang="zh-CN" altLang="en-US" sz="2400" b="1">
                  <a:solidFill>
                    <a:srgbClr val="000000"/>
                  </a:solidFill>
                  <a:latin typeface="Arial" panose="020B0604020202020204" pitchFamily="34" charset="0"/>
                  <a:ea typeface="黑体" panose="02010609060101010101" charset="-122"/>
                </a:rPr>
                <a:t>国共合作与国民革命</a:t>
              </a:r>
              <a:endParaRPr lang="zh-CN" altLang="en-US" sz="2400" b="1">
                <a:solidFill>
                  <a:srgbClr val="000000"/>
                </a:solidFill>
                <a:latin typeface="Arial" panose="020B0604020202020204" pitchFamily="34" charset="0"/>
                <a:ea typeface="黑体" panose="02010609060101010101" charset="-122"/>
              </a:endParaRPr>
            </a:p>
          </p:txBody>
        </p:sp>
        <p:sp>
          <p:nvSpPr>
            <p:cNvPr id="12309" name="Text Box 13"/>
            <p:cNvSpPr txBox="1"/>
            <p:nvPr/>
          </p:nvSpPr>
          <p:spPr>
            <a:xfrm>
              <a:off x="55" y="50"/>
              <a:ext cx="307" cy="218"/>
            </a:xfrm>
            <a:prstGeom prst="rect">
              <a:avLst/>
            </a:prstGeom>
            <a:noFill/>
            <a:ln w="9525">
              <a:noFill/>
            </a:ln>
          </p:spPr>
          <p:txBody>
            <a:bodyPr wrap="square">
              <a:spAutoFit/>
            </a:bodyPr>
            <a:p>
              <a:pPr algn="ctr" eaLnBrk="0" hangingPunct="0"/>
              <a:r>
                <a:rPr lang="zh-CN" altLang="en-US" sz="2400" b="1">
                  <a:solidFill>
                    <a:schemeClr val="bg1"/>
                  </a:solidFill>
                  <a:latin typeface="Arial" panose="020B0604020202020204" pitchFamily="34" charset="0"/>
                </a:rPr>
                <a:t>三</a:t>
              </a:r>
              <a:endParaRPr lang="zh-CN" altLang="en-US" sz="2400" b="1">
                <a:solidFill>
                  <a:schemeClr val="bg1"/>
                </a:solidFill>
                <a:latin typeface="Arial" panose="020B0604020202020204" pitchFamily="34" charset="0"/>
              </a:endParaRPr>
            </a:p>
          </p:txBody>
        </p:sp>
      </p:grpSp>
      <p:grpSp>
        <p:nvGrpSpPr>
          <p:cNvPr id="12310" name="组合 12309"/>
          <p:cNvGrpSpPr/>
          <p:nvPr/>
        </p:nvGrpSpPr>
        <p:grpSpPr>
          <a:xfrm>
            <a:off x="5324475" y="2375535"/>
            <a:ext cx="5770245" cy="914400"/>
            <a:chOff x="0" y="0"/>
            <a:chExt cx="2976" cy="432"/>
          </a:xfrm>
        </p:grpSpPr>
        <p:sp>
          <p:nvSpPr>
            <p:cNvPr id="12311" name="AutoShape 10"/>
            <p:cNvSpPr/>
            <p:nvPr/>
          </p:nvSpPr>
          <p:spPr>
            <a:xfrm>
              <a:off x="240" y="75"/>
              <a:ext cx="2736" cy="288"/>
            </a:xfrm>
            <a:prstGeom prst="roundRect">
              <a:avLst>
                <a:gd name="adj" fmla="val 16667"/>
              </a:avLst>
            </a:prstGeom>
            <a:gradFill rotWithShape="1">
              <a:gsLst>
                <a:gs pos="0">
                  <a:schemeClr val="accent1"/>
                </a:gs>
                <a:gs pos="50000">
                  <a:srgbClr val="D7EBDF"/>
                </a:gs>
                <a:gs pos="100000">
                  <a:schemeClr val="accent1"/>
                </a:gs>
              </a:gsLst>
              <a:lin ang="5400000" scaled="1"/>
              <a:tileRect/>
            </a:gradFill>
            <a:ln w="12700" cap="flat" cmpd="sng">
              <a:solidFill>
                <a:schemeClr val="bg1"/>
              </a:solidFill>
              <a:prstDash val="solid"/>
              <a:headEnd type="none" w="med" len="med"/>
              <a:tailEnd type="none" w="med" len="med"/>
            </a:ln>
          </p:spPr>
          <p:txBody>
            <a:bodyPr wrap="none" anchor="ctr"/>
            <a:p>
              <a:pPr algn="ctr"/>
              <a:endParaRPr sz="2400">
                <a:latin typeface="Arial" panose="020B0604020202020204" pitchFamily="34" charset="0"/>
              </a:endParaRPr>
            </a:p>
          </p:txBody>
        </p:sp>
        <p:sp>
          <p:nvSpPr>
            <p:cNvPr id="12312" name="AutoShape 11"/>
            <p:cNvSpPr/>
            <p:nvPr/>
          </p:nvSpPr>
          <p:spPr>
            <a:xfrm>
              <a:off x="0" y="0"/>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p>
              <a:pPr algn="ctr"/>
              <a:endParaRPr sz="2400">
                <a:latin typeface="Arial" panose="020B0604020202020204" pitchFamily="34" charset="0"/>
              </a:endParaRPr>
            </a:p>
          </p:txBody>
        </p:sp>
        <p:sp>
          <p:nvSpPr>
            <p:cNvPr id="12313" name="Text Box 12"/>
            <p:cNvSpPr txBox="1"/>
            <p:nvPr/>
          </p:nvSpPr>
          <p:spPr>
            <a:xfrm>
              <a:off x="384" y="110"/>
              <a:ext cx="2160" cy="218"/>
            </a:xfrm>
            <a:prstGeom prst="rect">
              <a:avLst/>
            </a:prstGeom>
            <a:noFill/>
            <a:ln w="9525">
              <a:noFill/>
            </a:ln>
          </p:spPr>
          <p:txBody>
            <a:bodyPr>
              <a:spAutoFit/>
            </a:bodyPr>
            <a:p>
              <a:pPr algn="ctr" eaLnBrk="0" hangingPunct="0"/>
              <a:r>
                <a:rPr lang="zh-CN" altLang="en-US" sz="2400" b="1">
                  <a:solidFill>
                    <a:srgbClr val="000000"/>
                  </a:solidFill>
                  <a:latin typeface="Arial" panose="020B0604020202020204" pitchFamily="34" charset="0"/>
                  <a:ea typeface="黑体" panose="02010609060101010101" charset="-122"/>
                </a:rPr>
                <a:t>五四运动与马克思主义传播</a:t>
              </a:r>
              <a:endParaRPr lang="zh-CN" altLang="en-US" sz="2400" b="1">
                <a:solidFill>
                  <a:srgbClr val="000000"/>
                </a:solidFill>
                <a:latin typeface="Arial" panose="020B0604020202020204" pitchFamily="34" charset="0"/>
                <a:ea typeface="黑体" panose="02010609060101010101" charset="-122"/>
              </a:endParaRPr>
            </a:p>
          </p:txBody>
        </p:sp>
        <p:sp>
          <p:nvSpPr>
            <p:cNvPr id="12314" name="Text Box 13"/>
            <p:cNvSpPr txBox="1"/>
            <p:nvPr/>
          </p:nvSpPr>
          <p:spPr>
            <a:xfrm>
              <a:off x="50" y="50"/>
              <a:ext cx="317" cy="218"/>
            </a:xfrm>
            <a:prstGeom prst="rect">
              <a:avLst/>
            </a:prstGeom>
            <a:noFill/>
            <a:ln w="9525">
              <a:noFill/>
            </a:ln>
          </p:spPr>
          <p:txBody>
            <a:bodyPr wrap="square">
              <a:spAutoFit/>
            </a:bodyPr>
            <a:p>
              <a:pPr algn="ctr" eaLnBrk="0" hangingPunct="0"/>
              <a:r>
                <a:rPr lang="zh-CN" altLang="en-US" sz="2400" b="1">
                  <a:solidFill>
                    <a:schemeClr val="bg1"/>
                  </a:solidFill>
                  <a:latin typeface="Arial" panose="020B0604020202020204" pitchFamily="34" charset="0"/>
                </a:rPr>
                <a:t>一</a:t>
              </a:r>
              <a:endParaRPr lang="zh-CN" altLang="en-US" sz="2400" b="1">
                <a:solidFill>
                  <a:schemeClr val="bg1"/>
                </a:solidFill>
                <a:latin typeface="Arial" panose="020B0604020202020204" pitchFamily="34" charset="0"/>
              </a:endParaRPr>
            </a:p>
          </p:txBody>
        </p:sp>
      </p:grpSp>
      <p:sp>
        <p:nvSpPr>
          <p:cNvPr id="4" name="下箭头 3"/>
          <p:cNvSpPr/>
          <p:nvPr/>
        </p:nvSpPr>
        <p:spPr>
          <a:xfrm>
            <a:off x="8064500" y="3185160"/>
            <a:ext cx="263525" cy="404495"/>
          </a:xfrm>
          <a:prstGeom prst="downArrow">
            <a:avLst/>
          </a:prstGeom>
          <a:gradFill>
            <a:gsLst>
              <a:gs pos="0">
                <a:srgbClr val="FE4444"/>
              </a:gs>
              <a:gs pos="100000">
                <a:srgbClr val="832B2B"/>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8140065" y="5626735"/>
            <a:ext cx="263525" cy="404495"/>
          </a:xfrm>
          <a:prstGeom prst="downArrow">
            <a:avLst/>
          </a:prstGeom>
          <a:gradFill>
            <a:gsLst>
              <a:gs pos="0">
                <a:srgbClr val="FE4444"/>
              </a:gs>
              <a:gs pos="100000">
                <a:srgbClr val="832B2B"/>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下箭头 5"/>
          <p:cNvSpPr/>
          <p:nvPr/>
        </p:nvSpPr>
        <p:spPr>
          <a:xfrm>
            <a:off x="8729980" y="5616575"/>
            <a:ext cx="263525" cy="404495"/>
          </a:xfrm>
          <a:prstGeom prst="downArrow">
            <a:avLst/>
          </a:prstGeom>
          <a:gradFill>
            <a:gsLst>
              <a:gs pos="0">
                <a:srgbClr val="FE4444"/>
              </a:gs>
              <a:gs pos="100000">
                <a:srgbClr val="832B2B"/>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5685262" y="6050703"/>
            <a:ext cx="5536458" cy="662517"/>
            <a:chOff x="55" y="50"/>
            <a:chExt cx="2921" cy="313"/>
          </a:xfrm>
        </p:grpSpPr>
        <p:sp>
          <p:nvSpPr>
            <p:cNvPr id="9" name="AutoShape 10"/>
            <p:cNvSpPr/>
            <p:nvPr/>
          </p:nvSpPr>
          <p:spPr>
            <a:xfrm>
              <a:off x="240" y="75"/>
              <a:ext cx="2736" cy="288"/>
            </a:xfrm>
            <a:prstGeom prst="roundRect">
              <a:avLst>
                <a:gd name="adj" fmla="val 16667"/>
              </a:avLst>
            </a:prstGeom>
            <a:gradFill rotWithShape="1">
              <a:gsLst>
                <a:gs pos="0">
                  <a:schemeClr val="accent1"/>
                </a:gs>
                <a:gs pos="50000">
                  <a:srgbClr val="D7EBDF"/>
                </a:gs>
                <a:gs pos="100000">
                  <a:schemeClr val="accent1"/>
                </a:gs>
              </a:gsLst>
              <a:lin ang="5400000" scaled="1"/>
              <a:tileRect/>
            </a:gradFill>
            <a:ln w="12700" cap="flat" cmpd="sng">
              <a:solidFill>
                <a:schemeClr val="bg1"/>
              </a:solidFill>
              <a:prstDash val="solid"/>
              <a:headEnd type="none" w="med" len="med"/>
              <a:tailEnd type="none" w="med" len="med"/>
            </a:ln>
          </p:spPr>
          <p:txBody>
            <a:bodyPr wrap="none" anchor="ctr"/>
            <a:p>
              <a:pPr algn="ctr"/>
              <a:endParaRPr sz="2400">
                <a:latin typeface="Arial" panose="020B0604020202020204" pitchFamily="34" charset="0"/>
              </a:endParaRPr>
            </a:p>
          </p:txBody>
        </p:sp>
        <p:sp>
          <p:nvSpPr>
            <p:cNvPr id="11" name="Text Box 12"/>
            <p:cNvSpPr txBox="1"/>
            <p:nvPr/>
          </p:nvSpPr>
          <p:spPr>
            <a:xfrm>
              <a:off x="384" y="110"/>
              <a:ext cx="2160" cy="218"/>
            </a:xfrm>
            <a:prstGeom prst="rect">
              <a:avLst/>
            </a:prstGeom>
            <a:noFill/>
            <a:ln w="9525">
              <a:noFill/>
            </a:ln>
          </p:spPr>
          <p:txBody>
            <a:bodyPr>
              <a:spAutoFit/>
            </a:bodyPr>
            <a:p>
              <a:pPr algn="ctr" eaLnBrk="0" hangingPunct="0"/>
              <a:r>
                <a:rPr lang="zh-CN" altLang="en-US" sz="2400" b="1">
                  <a:solidFill>
                    <a:srgbClr val="FF0000"/>
                  </a:solidFill>
                  <a:latin typeface="Arial" panose="020B0604020202020204" pitchFamily="34" charset="0"/>
                  <a:ea typeface="黑体" panose="02010609060101010101" charset="-122"/>
                </a:rPr>
                <a:t>中国共产党的成立及探索</a:t>
              </a:r>
              <a:endParaRPr lang="zh-CN" altLang="en-US" sz="2400" b="1">
                <a:solidFill>
                  <a:srgbClr val="FF0000"/>
                </a:solidFill>
                <a:latin typeface="Arial" panose="020B0604020202020204" pitchFamily="34" charset="0"/>
                <a:ea typeface="黑体" panose="02010609060101010101" charset="-122"/>
              </a:endParaRPr>
            </a:p>
          </p:txBody>
        </p:sp>
        <p:sp>
          <p:nvSpPr>
            <p:cNvPr id="12" name="Text Box 13"/>
            <p:cNvSpPr txBox="1"/>
            <p:nvPr/>
          </p:nvSpPr>
          <p:spPr>
            <a:xfrm>
              <a:off x="55" y="50"/>
              <a:ext cx="307" cy="218"/>
            </a:xfrm>
            <a:prstGeom prst="rect">
              <a:avLst/>
            </a:prstGeom>
            <a:noFill/>
            <a:ln w="9525">
              <a:noFill/>
            </a:ln>
          </p:spPr>
          <p:txBody>
            <a:bodyPr wrap="square">
              <a:spAutoFit/>
            </a:bodyPr>
            <a:p>
              <a:pPr algn="ctr" eaLnBrk="0" hangingPunct="0"/>
              <a:endParaRPr lang="zh-CN" altLang="en-US" sz="2400" b="1">
                <a:solidFill>
                  <a:schemeClr val="bg1"/>
                </a:solidFill>
                <a:latin typeface="Arial" panose="020B0604020202020204" pitchFamily="34" charset="0"/>
              </a:endParaRPr>
            </a:p>
          </p:txBody>
        </p:sp>
      </p:grpSp>
      <p:sp>
        <p:nvSpPr>
          <p:cNvPr id="13" name="下箭头 12"/>
          <p:cNvSpPr/>
          <p:nvPr/>
        </p:nvSpPr>
        <p:spPr>
          <a:xfrm>
            <a:off x="7432040" y="5626735"/>
            <a:ext cx="263525" cy="404495"/>
          </a:xfrm>
          <a:prstGeom prst="downArrow">
            <a:avLst/>
          </a:prstGeom>
          <a:gradFill>
            <a:gsLst>
              <a:gs pos="0">
                <a:srgbClr val="FE4444"/>
              </a:gs>
              <a:gs pos="100000">
                <a:srgbClr val="832B2B"/>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8105775" y="4409440"/>
            <a:ext cx="263525" cy="404495"/>
          </a:xfrm>
          <a:prstGeom prst="downArrow">
            <a:avLst/>
          </a:prstGeom>
          <a:gradFill>
            <a:gsLst>
              <a:gs pos="0">
                <a:srgbClr val="FE4444"/>
              </a:gs>
              <a:gs pos="100000">
                <a:srgbClr val="832B2B"/>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417695" y="1067435"/>
            <a:ext cx="3014345" cy="583565"/>
          </a:xfrm>
          <a:prstGeom prst="rect">
            <a:avLst/>
          </a:prstGeom>
          <a:noFill/>
        </p:spPr>
        <p:txBody>
          <a:bodyPr wrap="square" rtlCol="0">
            <a:spAutoFit/>
          </a:bodyPr>
          <a:p>
            <a:r>
              <a:rPr lang="zh-CN" altLang="en-US" sz="3200" b="1">
                <a:solidFill>
                  <a:srgbClr val="FF0000"/>
                </a:solidFill>
              </a:rPr>
              <a:t>①结构地位</a:t>
            </a:r>
            <a:endParaRPr lang="zh-CN" altLang="en-US" sz="3200" b="1">
              <a:solidFill>
                <a:srgbClr val="FF0000"/>
              </a:solidFill>
            </a:endParaRPr>
          </a:p>
        </p:txBody>
      </p:sp>
      <p:sp>
        <p:nvSpPr>
          <p:cNvPr id="3" name="矩形 2"/>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chemeClr val="bg1"/>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教学目标   </a:t>
            </a:r>
            <a:r>
              <a:rPr lang="zh-CN" altLang="en-US" sz="2800" b="1" dirty="0">
                <a:solidFill>
                  <a:srgbClr val="FF0000"/>
                </a:solidFill>
                <a:latin typeface="微软雅黑" panose="020B0503020204020204" charset="-122"/>
                <a:ea typeface="微软雅黑" panose="020B0503020204020204" charset="-122"/>
              </a:rPr>
              <a:t> 说教学内容</a:t>
            </a:r>
            <a:r>
              <a:rPr lang="zh-CN" altLang="en-US" sz="2800" b="1" dirty="0">
                <a:solidFill>
                  <a:schemeClr val="bg1"/>
                </a:solidFill>
                <a:latin typeface="微软雅黑" panose="020B0503020204020204" charset="-122"/>
                <a:ea typeface="微软雅黑" panose="020B0503020204020204" charset="-122"/>
              </a:rPr>
              <a:t>  教学方法</a:t>
            </a:r>
            <a:r>
              <a:rPr lang="zh-CN" altLang="en-US" sz="2800" b="1" dirty="0">
                <a:solidFill>
                  <a:srgbClr val="FFFFFF"/>
                </a:solidFill>
                <a:latin typeface="微软雅黑" panose="020B0503020204020204" charset="-122"/>
                <a:ea typeface="微软雅黑" panose="020B0503020204020204" charset="-122"/>
              </a:rPr>
              <a:t>   教学策略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pic>
        <p:nvPicPr>
          <p:cNvPr id="17" name="图片 17" descr="1617634983"/>
          <p:cNvPicPr>
            <a:picLocks noChangeAspect="1"/>
          </p:cNvPicPr>
          <p:nvPr/>
        </p:nvPicPr>
        <p:blipFill>
          <a:blip r:embed="rId2"/>
          <a:stretch>
            <a:fillRect/>
          </a:stretch>
        </p:blipFill>
        <p:spPr>
          <a:xfrm>
            <a:off x="961390" y="1691005"/>
            <a:ext cx="5013960" cy="4020820"/>
          </a:xfrm>
          <a:prstGeom prst="rect">
            <a:avLst/>
          </a:prstGeom>
        </p:spPr>
      </p:pic>
      <p:pic>
        <p:nvPicPr>
          <p:cNvPr id="22" name="图片 5" descr="IMG_256"/>
          <p:cNvPicPr>
            <a:picLocks noChangeAspect="1"/>
          </p:cNvPicPr>
          <p:nvPr/>
        </p:nvPicPr>
        <p:blipFill>
          <a:blip r:embed="rId3"/>
          <a:srcRect r="1130" b="2744"/>
          <a:stretch>
            <a:fillRect/>
          </a:stretch>
        </p:blipFill>
        <p:spPr>
          <a:xfrm>
            <a:off x="6330315" y="1691005"/>
            <a:ext cx="5023485" cy="4019550"/>
          </a:xfrm>
          <a:prstGeom prst="rect">
            <a:avLst/>
          </a:prstGeom>
          <a:noFill/>
          <a:ln w="9525">
            <a:noFill/>
          </a:ln>
        </p:spPr>
      </p:pic>
      <p:pic>
        <p:nvPicPr>
          <p:cNvPr id="3" name="图片 2"/>
          <p:cNvPicPr>
            <a:picLocks noChangeAspect="1"/>
          </p:cNvPicPr>
          <p:nvPr/>
        </p:nvPicPr>
        <p:blipFill>
          <a:blip r:embed="rId4"/>
          <a:stretch>
            <a:fillRect/>
          </a:stretch>
        </p:blipFill>
        <p:spPr>
          <a:xfrm>
            <a:off x="1631950" y="365125"/>
            <a:ext cx="8901430" cy="1325880"/>
          </a:xfrm>
          <a:prstGeom prst="rect">
            <a:avLst/>
          </a:prstGeom>
        </p:spPr>
      </p:pic>
      <p:sp>
        <p:nvSpPr>
          <p:cNvPr id="5" name="文本框 4"/>
          <p:cNvSpPr txBox="1"/>
          <p:nvPr/>
        </p:nvSpPr>
        <p:spPr>
          <a:xfrm>
            <a:off x="2423795" y="6019800"/>
            <a:ext cx="6786880" cy="706755"/>
          </a:xfrm>
          <a:prstGeom prst="rect">
            <a:avLst/>
          </a:prstGeom>
          <a:solidFill>
            <a:srgbClr val="FF0000"/>
          </a:solidFill>
        </p:spPr>
        <p:txBody>
          <a:bodyPr wrap="none" rtlCol="0">
            <a:spAutoFit/>
            <a:scene3d>
              <a:camera prst="orthographicFront"/>
              <a:lightRig rig="threePt" dir="t"/>
            </a:scene3d>
          </a:bodyPr>
          <a:p>
            <a:r>
              <a:rPr lang="zh-CN" altLang="en-US" sz="4000">
                <a:ln w="22225">
                  <a:solidFill>
                    <a:schemeClr val="accent2"/>
                  </a:solidFill>
                  <a:prstDash val="solid"/>
                </a:ln>
                <a:solidFill>
                  <a:schemeClr val="accent2">
                    <a:lumMod val="40000"/>
                    <a:lumOff val="60000"/>
                  </a:schemeClr>
                </a:solidFill>
                <a:effectLst/>
              </a:rPr>
              <a:t>以青春之我，创青春之国家！</a:t>
            </a:r>
            <a:endParaRPr lang="zh-CN" altLang="en-US" sz="40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5" name="文本框 4"/>
          <p:cNvSpPr txBox="1"/>
          <p:nvPr/>
        </p:nvSpPr>
        <p:spPr>
          <a:xfrm>
            <a:off x="838200" y="1532890"/>
            <a:ext cx="11472545" cy="2861310"/>
          </a:xfrm>
          <a:prstGeom prst="rect">
            <a:avLst/>
          </a:prstGeom>
          <a:noFill/>
        </p:spPr>
        <p:txBody>
          <a:bodyPr wrap="square" rtlCol="0">
            <a:spAutoFit/>
          </a:bodyPr>
          <a:p>
            <a:r>
              <a:rPr lang="zh-CN" altLang="en-US" sz="3600">
                <a:solidFill>
                  <a:srgbClr val="FF0000"/>
                </a:solidFill>
              </a:rPr>
              <a:t>设计意图：</a:t>
            </a:r>
            <a:endParaRPr lang="zh-CN" altLang="en-US" sz="3600">
              <a:solidFill>
                <a:srgbClr val="FF0000"/>
              </a:solidFill>
            </a:endParaRPr>
          </a:p>
          <a:p>
            <a:r>
              <a:rPr lang="zh-CN" altLang="en-US" sz="3600">
                <a:solidFill>
                  <a:srgbClr val="FF0000"/>
                </a:solidFill>
              </a:rPr>
              <a:t>             </a:t>
            </a:r>
            <a:r>
              <a:rPr lang="zh-CN" altLang="en-US" sz="3600"/>
              <a:t>首尾呼应，展现了李大钊等革命前辈开天辟地，</a:t>
            </a:r>
            <a:endParaRPr lang="zh-CN" altLang="en-US" sz="3600"/>
          </a:p>
          <a:p>
            <a:r>
              <a:rPr lang="zh-CN" altLang="en-US" sz="3600"/>
              <a:t>坚定理想，不怕牺牲的精神，</a:t>
            </a:r>
            <a:r>
              <a:rPr lang="zh-CN" altLang="en-US" sz="3600">
                <a:solidFill>
                  <a:srgbClr val="FF0000"/>
                </a:solidFill>
              </a:rPr>
              <a:t>给当代青年以精神的滋养，</a:t>
            </a:r>
            <a:endParaRPr lang="zh-CN" altLang="en-US" sz="3600">
              <a:solidFill>
                <a:srgbClr val="FF0000"/>
              </a:solidFill>
            </a:endParaRPr>
          </a:p>
          <a:p>
            <a:r>
              <a:rPr lang="zh-CN" altLang="en-US" sz="3600">
                <a:solidFill>
                  <a:srgbClr val="FF0000"/>
                </a:solidFill>
              </a:rPr>
              <a:t>以榜样的力量，培养正确人生观价值观世界观，落实</a:t>
            </a:r>
            <a:endParaRPr lang="zh-CN" altLang="en-US" sz="3600">
              <a:solidFill>
                <a:srgbClr val="FF0000"/>
              </a:solidFill>
            </a:endParaRPr>
          </a:p>
          <a:p>
            <a:r>
              <a:rPr lang="zh-CN" altLang="en-US" sz="3600">
                <a:solidFill>
                  <a:srgbClr val="FF0000"/>
                </a:solidFill>
              </a:rPr>
              <a:t>立德树人目标。</a:t>
            </a:r>
            <a:endParaRPr lang="zh-CN" altLang="en-US" sz="36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4551045" y="367030"/>
            <a:ext cx="2011680" cy="645160"/>
          </a:xfrm>
          <a:prstGeom prst="rect">
            <a:avLst/>
          </a:prstGeom>
          <a:noFill/>
        </p:spPr>
        <p:txBody>
          <a:bodyPr wrap="none" rtlCol="0">
            <a:spAutoFit/>
          </a:bodyPr>
          <a:p>
            <a:r>
              <a:rPr lang="zh-CN" altLang="en-US" sz="3600">
                <a:solidFill>
                  <a:srgbClr val="FF0000"/>
                </a:solidFill>
              </a:rPr>
              <a:t>课后作业</a:t>
            </a:r>
            <a:endParaRPr lang="zh-CN" altLang="en-US" sz="3600">
              <a:solidFill>
                <a:srgbClr val="FF0000"/>
              </a:solidFill>
            </a:endParaRPr>
          </a:p>
        </p:txBody>
      </p:sp>
      <p:sp>
        <p:nvSpPr>
          <p:cNvPr id="102" name="文本框 101"/>
          <p:cNvSpPr txBox="1"/>
          <p:nvPr/>
        </p:nvSpPr>
        <p:spPr>
          <a:xfrm>
            <a:off x="991870" y="1691005"/>
            <a:ext cx="10361930" cy="2306955"/>
          </a:xfrm>
          <a:prstGeom prst="rect">
            <a:avLst/>
          </a:prstGeom>
          <a:noFill/>
          <a:ln w="9525">
            <a:noFill/>
          </a:ln>
        </p:spPr>
        <p:txBody>
          <a:bodyPr wrap="square">
            <a:spAutoFit/>
          </a:bodyPr>
          <a:p>
            <a:pPr indent="0"/>
            <a:r>
              <a:rPr lang="zh-CN" sz="3600" b="1">
                <a:latin typeface="Calibri" panose="020F0502020204030204" charset="0"/>
                <a:ea typeface="宋体" panose="02010600030101010101" pitchFamily="2" charset="-122"/>
              </a:rPr>
              <a:t>常规作业：完成辅导书《金版学案》第</a:t>
            </a:r>
            <a:r>
              <a:rPr lang="en-US" sz="3600" b="1">
                <a:latin typeface="Calibri" panose="020F0502020204030204" charset="0"/>
                <a:ea typeface="宋体" panose="02010600030101010101" pitchFamily="2" charset="-122"/>
                <a:cs typeface="Times New Roman" panose="02020603050405020304" pitchFamily="18" charset="0"/>
              </a:rPr>
              <a:t>21</a:t>
            </a:r>
            <a:r>
              <a:rPr lang="zh-CN" sz="3600" b="1">
                <a:latin typeface="Calibri" panose="020F0502020204030204" charset="0"/>
                <a:ea typeface="宋体" panose="02010600030101010101" pitchFamily="2" charset="-122"/>
              </a:rPr>
              <a:t>课的内容课后探究：请你通过画一幅关系图说明辛亥革命、新文化运动、马克思主义传播和共产党成立之间的内在逻辑关系。</a:t>
            </a:r>
            <a:endParaRPr lang="zh-CN" altLang="en-US" sz="36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3" name="文本框 2"/>
          <p:cNvSpPr txBox="1"/>
          <p:nvPr/>
        </p:nvSpPr>
        <p:spPr>
          <a:xfrm>
            <a:off x="4551045" y="367030"/>
            <a:ext cx="2011680" cy="645160"/>
          </a:xfrm>
          <a:prstGeom prst="rect">
            <a:avLst/>
          </a:prstGeom>
          <a:noFill/>
        </p:spPr>
        <p:txBody>
          <a:bodyPr wrap="none" rtlCol="0">
            <a:spAutoFit/>
          </a:bodyPr>
          <a:p>
            <a:r>
              <a:rPr lang="zh-CN" altLang="en-US" sz="3600">
                <a:solidFill>
                  <a:srgbClr val="FF0000"/>
                </a:solidFill>
              </a:rPr>
              <a:t>版书设计</a:t>
            </a:r>
            <a:endParaRPr lang="zh-CN" altLang="en-US" sz="3600">
              <a:solidFill>
                <a:srgbClr val="FF0000"/>
              </a:solidFill>
            </a:endParaRPr>
          </a:p>
        </p:txBody>
      </p:sp>
      <p:pic>
        <p:nvPicPr>
          <p:cNvPr id="27" name="图片 27" descr="1617719502(1)"/>
          <p:cNvPicPr>
            <a:picLocks noChangeAspect="1"/>
          </p:cNvPicPr>
          <p:nvPr/>
        </p:nvPicPr>
        <p:blipFill>
          <a:blip r:embed="rId2"/>
          <a:stretch>
            <a:fillRect/>
          </a:stretch>
        </p:blipFill>
        <p:spPr>
          <a:xfrm>
            <a:off x="2257425" y="1336040"/>
            <a:ext cx="7338695" cy="50831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0"/>
            <a:ext cx="12270105" cy="6858000"/>
          </a:xfrm>
          <a:prstGeom prst="rect">
            <a:avLst/>
          </a:prstGeom>
        </p:spPr>
      </p:pic>
      <p:sp>
        <p:nvSpPr>
          <p:cNvPr id="100" name="文本框 99"/>
          <p:cNvSpPr txBox="1"/>
          <p:nvPr/>
        </p:nvSpPr>
        <p:spPr>
          <a:xfrm>
            <a:off x="126365" y="871220"/>
            <a:ext cx="11790680" cy="6000750"/>
          </a:xfrm>
          <a:prstGeom prst="rect">
            <a:avLst/>
          </a:prstGeom>
          <a:noFill/>
          <a:ln w="9525">
            <a:noFill/>
          </a:ln>
        </p:spPr>
        <p:txBody>
          <a:bodyPr wrap="square">
            <a:spAutoFit/>
          </a:bodyPr>
          <a:p>
            <a:pPr indent="533400"/>
            <a:r>
              <a:rPr lang="en-US" sz="3200" b="0">
                <a:solidFill>
                  <a:srgbClr val="333333"/>
                </a:solidFill>
                <a:latin typeface="Arial" panose="020B0604020202020204" pitchFamily="34" charset="0"/>
                <a:ea typeface="宋体" panose="02010600030101010101" pitchFamily="2" charset="-122"/>
                <a:cs typeface="Arial" panose="020B0604020202020204" pitchFamily="34" charset="0"/>
              </a:rPr>
              <a:t>本教学设计创新点：</a:t>
            </a:r>
            <a:endParaRPr lang="en-US" sz="3200" b="0">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一、主旨新颖，贯穿全篇</a:t>
            </a:r>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a:t>
            </a:r>
            <a:endPar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           </a:t>
            </a:r>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二、大胆整合，优化思路</a:t>
            </a:r>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a:t>
            </a:r>
            <a:endPar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                    三、热点新鲜，考点突出</a:t>
            </a:r>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 </a:t>
            </a:r>
            <a:endParaRPr lang="en-US" sz="3200" b="1">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                            四、形式多样，互动性强</a:t>
            </a:r>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a:t>
            </a:r>
            <a:endPar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                                  </a:t>
            </a:r>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五、史料新颖，来源丰富</a:t>
            </a:r>
            <a:r>
              <a:rPr lang="zh-CN" altLang="en-US" sz="3200" b="1">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 </a:t>
            </a:r>
            <a:endParaRPr lang="en-US" sz="3200" b="1">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en-US" sz="3200" b="1">
                <a:solidFill>
                  <a:srgbClr val="333333"/>
                </a:solidFill>
                <a:latin typeface="Arial" panose="020B0604020202020204" pitchFamily="34" charset="0"/>
                <a:ea typeface="宋体" panose="02010600030101010101" pitchFamily="2" charset="-122"/>
                <a:cs typeface="Arial" panose="020B0604020202020204" pitchFamily="34" charset="0"/>
              </a:rPr>
              <a:t>                                       六、紧跟新高考新课标要求</a:t>
            </a:r>
            <a:r>
              <a:rPr lang="en-US" sz="3200" b="0">
                <a:solidFill>
                  <a:srgbClr val="333333"/>
                </a:solidFill>
                <a:latin typeface="Arial" panose="020B0604020202020204" pitchFamily="34" charset="0"/>
                <a:ea typeface="宋体" panose="02010600030101010101" pitchFamily="2" charset="-122"/>
                <a:cs typeface="Arial" panose="020B0604020202020204" pitchFamily="34" charset="0"/>
              </a:rPr>
              <a:t>，</a:t>
            </a:r>
            <a:endParaRPr lang="en-US" sz="3200" b="0">
              <a:solidFill>
                <a:srgbClr val="333333"/>
              </a:solidFill>
              <a:latin typeface="Arial" panose="020B0604020202020204" pitchFamily="34" charset="0"/>
              <a:ea typeface="宋体" panose="02010600030101010101" pitchFamily="2" charset="-122"/>
              <a:cs typeface="Arial" panose="020B0604020202020204" pitchFamily="34" charset="0"/>
            </a:endParaRPr>
          </a:p>
          <a:p>
            <a:pPr indent="533400"/>
            <a:r>
              <a:rPr lang="en-US" sz="3200" b="0">
                <a:solidFill>
                  <a:srgbClr val="333333"/>
                </a:solidFill>
                <a:latin typeface="Arial" panose="020B0604020202020204" pitchFamily="34" charset="0"/>
                <a:ea typeface="宋体" panose="02010600030101010101" pitchFamily="2" charset="-122"/>
                <a:cs typeface="Arial" panose="020B0604020202020204" pitchFamily="34" charset="0"/>
              </a:rPr>
              <a:t>设计不足之处：:第一，因为本课的重难点较多，以及一节课时间的限制，史料相对偏多，可以适当简省；第二，因为涉及到党史，所以史料必须强调准确性，严肃性，所以在史料趣味性和问题设置的开放性方面有所不足，可以适当加入名人名言或者有趣的小故事作为调节。</a:t>
            </a:r>
            <a:endParaRPr lang="zh-CN" altLang="en-US" sz="3200"/>
          </a:p>
        </p:txBody>
      </p:sp>
      <p:sp>
        <p:nvSpPr>
          <p:cNvPr id="4" name="文本框 3"/>
          <p:cNvSpPr txBox="1"/>
          <p:nvPr/>
        </p:nvSpPr>
        <p:spPr>
          <a:xfrm>
            <a:off x="4939665" y="287655"/>
            <a:ext cx="995680" cy="583565"/>
          </a:xfrm>
          <a:prstGeom prst="rect">
            <a:avLst/>
          </a:prstGeom>
          <a:noFill/>
        </p:spPr>
        <p:txBody>
          <a:bodyPr wrap="none" rtlCol="0">
            <a:spAutoFit/>
          </a:bodyPr>
          <a:p>
            <a:r>
              <a:rPr lang="zh-CN" altLang="en-US" sz="3200" b="1">
                <a:solidFill>
                  <a:srgbClr val="FF0000"/>
                </a:solidFill>
              </a:rPr>
              <a:t>自评</a:t>
            </a:r>
            <a:endParaRPr lang="zh-CN" altLang="en-US" sz="3200" b="1">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图片1111"/>
          <p:cNvPicPr>
            <a:picLocks noChangeAspect="1"/>
          </p:cNvPicPr>
          <p:nvPr>
            <p:ph idx="1"/>
          </p:nvPr>
        </p:nvPicPr>
        <p:blipFill>
          <a:blip r:embed="rId1"/>
          <a:stretch>
            <a:fillRect/>
          </a:stretch>
        </p:blipFill>
        <p:spPr>
          <a:xfrm>
            <a:off x="97155" y="-22225"/>
            <a:ext cx="11971655" cy="6748780"/>
          </a:xfrm>
          <a:prstGeom prst="rect">
            <a:avLst/>
          </a:prstGeom>
        </p:spPr>
      </p:pic>
      <p:sp>
        <p:nvSpPr>
          <p:cNvPr id="5" name="文本框 4"/>
          <p:cNvSpPr txBox="1"/>
          <p:nvPr/>
        </p:nvSpPr>
        <p:spPr>
          <a:xfrm>
            <a:off x="1605280" y="2353945"/>
            <a:ext cx="9326880" cy="829945"/>
          </a:xfrm>
          <a:prstGeom prst="rect">
            <a:avLst/>
          </a:prstGeom>
          <a:noFill/>
        </p:spPr>
        <p:txBody>
          <a:bodyPr wrap="none" rtlCol="0">
            <a:spAutoFit/>
          </a:bodyPr>
          <a:p>
            <a:r>
              <a:rPr lang="zh-CN" altLang="en-US" sz="4800">
                <a:solidFill>
                  <a:srgbClr val="FF0000"/>
                </a:solidFill>
              </a:rPr>
              <a:t>感谢您的聆听，恳请您批评指正！</a:t>
            </a:r>
            <a:endParaRPr lang="zh-CN" altLang="en-US" sz="48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游戏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16510"/>
            <a:ext cx="2513330" cy="2513330"/>
          </a:xfrm>
          <a:prstGeom prst="rect">
            <a:avLst/>
          </a:prstGeom>
        </p:spPr>
      </p:pic>
      <p:sp>
        <p:nvSpPr>
          <p:cNvPr id="46" name="矩形 45"/>
          <p:cNvSpPr/>
          <p:nvPr/>
        </p:nvSpPr>
        <p:spPr>
          <a:xfrm>
            <a:off x="370" y="2481815"/>
            <a:ext cx="12189993" cy="1895333"/>
          </a:xfrm>
          <a:prstGeom prst="rect">
            <a:avLst/>
          </a:prstGeom>
          <a:solidFill>
            <a:srgbClr val="9F070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zh-CN" altLang="en-US" sz="1705"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53075" y="2222326"/>
            <a:ext cx="12189993" cy="2419304"/>
            <a:chOff x="170694" y="177982"/>
            <a:chExt cx="3936003" cy="781165"/>
          </a:xfrm>
          <a:solidFill>
            <a:srgbClr val="C00000"/>
          </a:solidFill>
        </p:grpSpPr>
        <p:sp>
          <p:nvSpPr>
            <p:cNvPr id="44" name="等腰三角形 43"/>
            <p:cNvSpPr/>
            <p:nvPr/>
          </p:nvSpPr>
          <p:spPr>
            <a:xfrm>
              <a:off x="1233863" y="177982"/>
              <a:ext cx="355284" cy="356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zh-CN" altLang="en-US" sz="1705">
                <a:latin typeface="Arial" panose="020B0604020202020204" pitchFamily="34" charset="0"/>
                <a:ea typeface="微软雅黑" panose="020B0503020204020204" charset="-122"/>
                <a:cs typeface="+mn-ea"/>
                <a:sym typeface="Arial" panose="020B0604020202020204" pitchFamily="34" charset="0"/>
              </a:endParaRPr>
            </a:p>
          </p:txBody>
        </p:sp>
        <p:sp>
          <p:nvSpPr>
            <p:cNvPr id="45" name="等腰三角形 44"/>
            <p:cNvSpPr/>
            <p:nvPr/>
          </p:nvSpPr>
          <p:spPr>
            <a:xfrm flipV="1">
              <a:off x="200258" y="602633"/>
              <a:ext cx="355284" cy="356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zh-CN" altLang="en-US" sz="1705">
                <a:latin typeface="Arial" panose="020B0604020202020204" pitchFamily="34" charset="0"/>
                <a:ea typeface="微软雅黑" panose="020B0503020204020204" charset="-122"/>
                <a:cs typeface="+mn-ea"/>
                <a:sym typeface="Arial" panose="020B0604020202020204" pitchFamily="34" charset="0"/>
              </a:endParaRPr>
            </a:p>
          </p:txBody>
        </p:sp>
        <p:sp>
          <p:nvSpPr>
            <p:cNvPr id="2" name="矩形 1"/>
            <p:cNvSpPr/>
            <p:nvPr/>
          </p:nvSpPr>
          <p:spPr>
            <a:xfrm>
              <a:off x="170694" y="261768"/>
              <a:ext cx="3936003" cy="611981"/>
            </a:xfrm>
            <a:prstGeom prst="rect">
              <a:avLst/>
            </a:prstGeom>
            <a:solidFill>
              <a:srgbClr val="9F070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zh-CN" altLang="en-US" sz="1705"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平行四边形 46"/>
            <p:cNvSpPr/>
            <p:nvPr/>
          </p:nvSpPr>
          <p:spPr>
            <a:xfrm>
              <a:off x="376965" y="178257"/>
              <a:ext cx="1036076" cy="779005"/>
            </a:xfrm>
            <a:prstGeom prst="parallelogram">
              <a:avLst>
                <a:gd name="adj" fmla="val 482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zh-CN" altLang="en-US" sz="1705" dirty="0">
                <a:latin typeface="Arial" panose="020B0604020202020204" pitchFamily="34" charset="0"/>
                <a:ea typeface="微软雅黑" panose="020B0503020204020204" charset="-122"/>
                <a:cs typeface="+mn-ea"/>
                <a:sym typeface="Arial" panose="020B0604020202020204" pitchFamily="34" charset="0"/>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59255"/>
          <a:stretch>
            <a:fillRect/>
          </a:stretch>
        </p:blipFill>
        <p:spPr>
          <a:xfrm>
            <a:off x="7845425" y="3917950"/>
            <a:ext cx="4345305" cy="2948940"/>
          </a:xfrm>
          <a:prstGeom prst="rect">
            <a:avLst/>
          </a:prstGeom>
        </p:spPr>
      </p:pic>
      <p:sp>
        <p:nvSpPr>
          <p:cNvPr id="7" name="L 形 6"/>
          <p:cNvSpPr/>
          <p:nvPr/>
        </p:nvSpPr>
        <p:spPr>
          <a:xfrm rot="16200000" flipH="1">
            <a:off x="11133504" y="416904"/>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endParaRPr>
          </a:p>
        </p:txBody>
      </p:sp>
      <p:sp>
        <p:nvSpPr>
          <p:cNvPr id="9" name="L 形 8"/>
          <p:cNvSpPr/>
          <p:nvPr/>
        </p:nvSpPr>
        <p:spPr>
          <a:xfrm rot="16200000" flipV="1">
            <a:off x="384859" y="6095074"/>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endParaRPr>
          </a:p>
        </p:txBody>
      </p:sp>
      <p:sp>
        <p:nvSpPr>
          <p:cNvPr id="4" name="文本框 3"/>
          <p:cNvSpPr txBox="1"/>
          <p:nvPr/>
        </p:nvSpPr>
        <p:spPr>
          <a:xfrm>
            <a:off x="-309880" y="2706370"/>
            <a:ext cx="12553315" cy="1445260"/>
          </a:xfrm>
          <a:prstGeom prst="rect">
            <a:avLst/>
          </a:prstGeom>
          <a:noFill/>
        </p:spPr>
        <p:txBody>
          <a:bodyPr wrap="square" rtlCol="0">
            <a:spAutoFit/>
          </a:bodyPr>
          <a:lstStyle/>
          <a:p>
            <a:r>
              <a:rPr lang="en-US" altLang="zh-CN" sz="4400" b="1">
                <a:sym typeface="+mn-ea"/>
              </a:rPr>
              <a:t>     </a:t>
            </a:r>
            <a:r>
              <a:rPr lang="zh-CN" altLang="en-US" sz="4400" b="1">
                <a:sym typeface="+mn-ea"/>
              </a:rPr>
              <a:t>开天辟地的伟大选择</a:t>
            </a:r>
            <a:endParaRPr lang="zh-CN" altLang="en-US" sz="4400" b="1"/>
          </a:p>
          <a:p>
            <a:r>
              <a:rPr lang="zh-CN" altLang="en-US" sz="4400" b="1">
                <a:sym typeface="+mn-ea"/>
              </a:rPr>
              <a:t>                       </a:t>
            </a:r>
            <a:r>
              <a:rPr lang="en-US" altLang="zh-CN" sz="4400" b="1">
                <a:sym typeface="+mn-ea"/>
              </a:rPr>
              <a:t>——</a:t>
            </a:r>
            <a:r>
              <a:rPr lang="zh-CN" altLang="en-US" sz="4400" b="1">
                <a:sym typeface="+mn-ea"/>
              </a:rPr>
              <a:t>从李大钊的人生选择看建党的历史</a:t>
            </a:r>
            <a:endParaRPr lang="zh-CN" altLang="en-US" sz="4400">
              <a:solidFill>
                <a:schemeClr val="bg1"/>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p:txBody>
      </p:sp>
      <p:sp>
        <p:nvSpPr>
          <p:cNvPr id="14" name="矩形 13"/>
          <p:cNvSpPr/>
          <p:nvPr/>
        </p:nvSpPr>
        <p:spPr>
          <a:xfrm>
            <a:off x="0" y="0"/>
            <a:ext cx="12192000" cy="68662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800" fill="hold"/>
                                        <p:tgtEl>
                                          <p:spTgt spid="42"/>
                                        </p:tgtEl>
                                        <p:attrNameLst>
                                          <p:attrName>ppt_x</p:attrName>
                                        </p:attrNameLst>
                                      </p:cBhvr>
                                      <p:tavLst>
                                        <p:tav tm="0">
                                          <p:val>
                                            <p:strVal val="0-#ppt_w/2"/>
                                          </p:val>
                                        </p:tav>
                                        <p:tav tm="100000">
                                          <p:val>
                                            <p:strVal val="#ppt_x"/>
                                          </p:val>
                                        </p:tav>
                                      </p:tavLst>
                                    </p:anim>
                                    <p:anim calcmode="lin" valueType="num">
                                      <p:cBhvr additive="base">
                                        <p:cTn id="13" dur="8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5" y="83185"/>
            <a:ext cx="12459335" cy="6908800"/>
          </a:xfrm>
          <a:prstGeom prst="rect">
            <a:avLst/>
          </a:prstGeom>
        </p:spPr>
      </p:pic>
      <p:sp>
        <p:nvSpPr>
          <p:cNvPr id="100" name="文本框 99"/>
          <p:cNvSpPr txBox="1"/>
          <p:nvPr/>
        </p:nvSpPr>
        <p:spPr>
          <a:xfrm>
            <a:off x="191770" y="678180"/>
            <a:ext cx="11808460" cy="6739255"/>
          </a:xfrm>
          <a:prstGeom prst="rect">
            <a:avLst/>
          </a:prstGeom>
          <a:noFill/>
          <a:ln w="9525">
            <a:noFill/>
          </a:ln>
        </p:spPr>
        <p:txBody>
          <a:bodyPr wrap="square">
            <a:spAutoFit/>
          </a:bodyPr>
          <a:p>
            <a:pPr indent="0"/>
            <a:r>
              <a:rPr lang="en-US" sz="3600" b="1">
                <a:latin typeface="Calibri" panose="020F0502020204030204" charset="0"/>
                <a:ea typeface="宋体" panose="02010600030101010101" pitchFamily="2" charset="-122"/>
                <a:cs typeface="Times New Roman" panose="02020603050405020304" pitchFamily="18" charset="0"/>
              </a:rPr>
              <a:t>②</a:t>
            </a:r>
            <a:r>
              <a:rPr lang="en-US" sz="3600" b="1">
                <a:solidFill>
                  <a:srgbClr val="FF0000"/>
                </a:solidFill>
                <a:latin typeface="Calibri" panose="020F0502020204030204" charset="0"/>
                <a:ea typeface="宋体" panose="02010600030101010101" pitchFamily="2" charset="-122"/>
                <a:cs typeface="Times New Roman" panose="02020603050405020304" pitchFamily="18" charset="0"/>
              </a:rPr>
              <a:t>2020</a:t>
            </a:r>
            <a:r>
              <a:rPr lang="zh-CN" sz="3600" b="1">
                <a:solidFill>
                  <a:srgbClr val="FF0000"/>
                </a:solidFill>
                <a:latin typeface="Calibri" panose="020F0502020204030204" charset="0"/>
                <a:ea typeface="宋体" panose="02010600030101010101" pitchFamily="2" charset="-122"/>
              </a:rPr>
              <a:t>年版课标要求</a:t>
            </a:r>
            <a:endParaRPr lang="zh-CN" sz="3600" b="0">
              <a:solidFill>
                <a:srgbClr val="FF0000"/>
              </a:solidFill>
              <a:latin typeface="Calibri" panose="020F0502020204030204" charset="0"/>
              <a:ea typeface="宋体" panose="02010600030101010101" pitchFamily="2" charset="-122"/>
            </a:endParaRPr>
          </a:p>
          <a:p>
            <a:pPr indent="0"/>
            <a:r>
              <a:rPr lang="zh-CN" sz="3600" b="0">
                <a:latin typeface="Calibri" panose="020F0502020204030204" charset="0"/>
                <a:ea typeface="宋体" panose="02010600030101010101" pitchFamily="2" charset="-122"/>
              </a:rPr>
              <a:t>认识五四爱国运动的历史意义，认识马克思主义在中国的传播与中国共产党成立对中国革命的深远影响，认识国共合作，领导国民革命的历史作用。</a:t>
            </a:r>
            <a:r>
              <a:rPr lang="zh-CN" sz="3600" b="1">
                <a:latin typeface="Calibri" panose="020F0502020204030204" charset="0"/>
                <a:ea typeface="宋体" panose="02010600030101010101" pitchFamily="2" charset="-122"/>
                <a:cs typeface="Times New Roman" panose="02020603050405020304" pitchFamily="18" charset="0"/>
              </a:rPr>
              <a:t>③</a:t>
            </a:r>
            <a:r>
              <a:rPr lang="zh-CN" sz="3600" b="1">
                <a:solidFill>
                  <a:srgbClr val="FF0000"/>
                </a:solidFill>
                <a:latin typeface="Calibri" panose="020F0502020204030204" charset="0"/>
                <a:ea typeface="宋体" panose="02010600030101010101" pitchFamily="2" charset="-122"/>
                <a:cs typeface="Times New Roman" panose="02020603050405020304" pitchFamily="18" charset="0"/>
              </a:rPr>
              <a:t>热点考点</a:t>
            </a:r>
            <a:r>
              <a:rPr lang="zh-CN" sz="3600" b="1">
                <a:latin typeface="Calibri" panose="020F0502020204030204" charset="0"/>
                <a:ea typeface="宋体" panose="02010600030101010101" pitchFamily="2" charset="-122"/>
                <a:cs typeface="Times New Roman" panose="02020603050405020304" pitchFamily="18" charset="0"/>
              </a:rPr>
              <a:t>：</a:t>
            </a:r>
            <a:r>
              <a:rPr lang="en-US" sz="3600" b="1">
                <a:solidFill>
                  <a:srgbClr val="FF0000"/>
                </a:solidFill>
                <a:latin typeface="Calibri" panose="020F0502020204030204" charset="0"/>
                <a:ea typeface="宋体" panose="02010600030101010101" pitchFamily="2" charset="-122"/>
                <a:cs typeface="Times New Roman" panose="02020603050405020304" pitchFamily="18" charset="0"/>
              </a:rPr>
              <a:t>2021</a:t>
            </a:r>
            <a:r>
              <a:rPr lang="zh-CN" sz="3600" b="0">
                <a:latin typeface="Calibri" panose="020F0502020204030204" charset="0"/>
                <a:ea typeface="宋体" panose="02010600030101010101" pitchFamily="2" charset="-122"/>
              </a:rPr>
              <a:t>年是中国共产党</a:t>
            </a:r>
            <a:r>
              <a:rPr lang="zh-CN" sz="3600" b="1">
                <a:solidFill>
                  <a:srgbClr val="FF0000"/>
                </a:solidFill>
                <a:latin typeface="Calibri" panose="020F0502020204030204" charset="0"/>
                <a:ea typeface="宋体" panose="02010600030101010101" pitchFamily="2" charset="-122"/>
              </a:rPr>
              <a:t>建党</a:t>
            </a:r>
            <a:r>
              <a:rPr lang="en-US" sz="3600" b="1">
                <a:solidFill>
                  <a:srgbClr val="FF0000"/>
                </a:solidFill>
                <a:latin typeface="Calibri" panose="020F0502020204030204" charset="0"/>
                <a:ea typeface="宋体" panose="02010600030101010101" pitchFamily="2" charset="-122"/>
                <a:cs typeface="Times New Roman" panose="02020603050405020304" pitchFamily="18" charset="0"/>
              </a:rPr>
              <a:t>100</a:t>
            </a:r>
            <a:r>
              <a:rPr lang="zh-CN" sz="3600" b="1">
                <a:solidFill>
                  <a:srgbClr val="FF0000"/>
                </a:solidFill>
                <a:latin typeface="Calibri" panose="020F0502020204030204" charset="0"/>
                <a:ea typeface="宋体" panose="02010600030101010101" pitchFamily="2" charset="-122"/>
              </a:rPr>
              <a:t>周年</a:t>
            </a:r>
            <a:r>
              <a:rPr lang="zh-CN" sz="3600" b="0">
                <a:latin typeface="Calibri" panose="020F0502020204030204" charset="0"/>
                <a:ea typeface="宋体" panose="02010600030101010101" pitchFamily="2" charset="-122"/>
              </a:rPr>
              <a:t>，习近平总书记倡导</a:t>
            </a:r>
            <a:r>
              <a:rPr lang="zh-CN" sz="3600" b="0">
                <a:latin typeface="Calibri" panose="020F0502020204030204" charset="0"/>
                <a:ea typeface="宋体" panose="02010600030101010101" pitchFamily="2" charset="-122"/>
                <a:cs typeface="Times New Roman" panose="02020603050405020304" pitchFamily="18" charset="0"/>
              </a:rPr>
              <a:t>“学党史强党性跟党走”，本课的内容是学习党史的关键一课，是热点问题，纵观近年来高考，五四运动、马克思主义传播和共产党建立都是高频考点，对备战高考有重要意义。</a:t>
            </a:r>
            <a:r>
              <a:rPr lang="zh-CN" sz="3600" b="1">
                <a:latin typeface="Calibri" panose="020F0502020204030204" charset="0"/>
                <a:ea typeface="宋体" panose="02010600030101010101" pitchFamily="2" charset="-122"/>
                <a:cs typeface="Times New Roman" panose="02020603050405020304" pitchFamily="18" charset="0"/>
              </a:rPr>
              <a:t>④</a:t>
            </a:r>
            <a:r>
              <a:rPr lang="zh-CN" sz="3600" b="1">
                <a:solidFill>
                  <a:srgbClr val="FF0000"/>
                </a:solidFill>
                <a:latin typeface="Calibri" panose="020F0502020204030204" charset="0"/>
                <a:ea typeface="宋体" panose="02010600030101010101" pitchFamily="2" charset="-122"/>
                <a:cs typeface="Times New Roman" panose="02020603050405020304" pitchFamily="18" charset="0"/>
              </a:rPr>
              <a:t>立德树人</a:t>
            </a:r>
            <a:r>
              <a:rPr lang="zh-CN" sz="3600" b="0">
                <a:latin typeface="Calibri" panose="020F0502020204030204" charset="0"/>
                <a:ea typeface="宋体" panose="02010600030101010101" pitchFamily="2" charset="-122"/>
              </a:rPr>
              <a:t>：本课包含了丰富的</a:t>
            </a:r>
            <a:r>
              <a:rPr lang="zh-CN" sz="3600" b="1">
                <a:solidFill>
                  <a:srgbClr val="FF0000"/>
                </a:solidFill>
                <a:latin typeface="Calibri" panose="020F0502020204030204" charset="0"/>
                <a:ea typeface="宋体" panose="02010600030101010101" pitchFamily="2" charset="-122"/>
              </a:rPr>
              <a:t>爱国主义内容</a:t>
            </a:r>
            <a:r>
              <a:rPr lang="zh-CN" sz="3600" b="0">
                <a:latin typeface="Calibri" panose="020F0502020204030204" charset="0"/>
                <a:ea typeface="宋体" panose="02010600030101010101" pitchFamily="2" charset="-122"/>
              </a:rPr>
              <a:t>，对培养学生正确的人生观价值观有重要意义。</a:t>
            </a:r>
            <a:r>
              <a:rPr lang="en-US" sz="3600" b="0">
                <a:latin typeface="Calibri" panose="020F0502020204030204" charset="0"/>
                <a:ea typeface="宋体" panose="02010600030101010101" pitchFamily="2" charset="-122"/>
                <a:cs typeface="Times New Roman" panose="02020603050405020304" pitchFamily="18" charset="0"/>
              </a:rPr>
              <a:t> </a:t>
            </a:r>
            <a:endParaRPr lang="zh-CN" altLang="en-US"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16510"/>
            <a:ext cx="12270105" cy="6858000"/>
          </a:xfrm>
          <a:prstGeom prst="rect">
            <a:avLst/>
          </a:prstGeom>
        </p:spPr>
      </p:pic>
      <p:grpSp>
        <p:nvGrpSpPr>
          <p:cNvPr id="11268" name="组合 11267"/>
          <p:cNvGrpSpPr/>
          <p:nvPr/>
        </p:nvGrpSpPr>
        <p:grpSpPr>
          <a:xfrm>
            <a:off x="1904365" y="1550988"/>
            <a:ext cx="8481819" cy="1778146"/>
            <a:chOff x="0" y="0"/>
            <a:chExt cx="3719" cy="1268"/>
          </a:xfrm>
        </p:grpSpPr>
        <p:sp>
          <p:nvSpPr>
            <p:cNvPr id="11269" name="圆角矩形 11268"/>
            <p:cNvSpPr/>
            <p:nvPr/>
          </p:nvSpPr>
          <p:spPr>
            <a:xfrm>
              <a:off x="0" y="0"/>
              <a:ext cx="3504" cy="823"/>
            </a:xfrm>
            <a:prstGeom prst="roundRect">
              <a:avLst>
                <a:gd name="adj" fmla="val 10889"/>
              </a:avLst>
            </a:prstGeom>
            <a:gradFill rotWithShape="1">
              <a:gsLst>
                <a:gs pos="0">
                  <a:srgbClr val="DDDDDD">
                    <a:gamma/>
                    <a:tint val="51373"/>
                    <a:invGamma/>
                    <a:alpha val="100000"/>
                  </a:srgbClr>
                </a:gs>
                <a:gs pos="100000">
                  <a:srgbClr val="DDDDDD">
                    <a:alpha val="100000"/>
                  </a:srgbClr>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p>
              <a:endParaRPr lang="zh-CN" altLang="en-US"/>
            </a:p>
          </p:txBody>
        </p:sp>
        <p:sp>
          <p:nvSpPr>
            <p:cNvPr id="11270" name="圆角矩形 11269"/>
            <p:cNvSpPr/>
            <p:nvPr/>
          </p:nvSpPr>
          <p:spPr>
            <a:xfrm>
              <a:off x="77" y="76"/>
              <a:ext cx="675" cy="673"/>
            </a:xfrm>
            <a:prstGeom prst="roundRect">
              <a:avLst>
                <a:gd name="adj" fmla="val 11921"/>
              </a:avLst>
            </a:prstGeom>
            <a:gradFill rotWithShape="1">
              <a:gsLst>
                <a:gs pos="0">
                  <a:srgbClr val="0066CC">
                    <a:alpha val="100000"/>
                  </a:srgbClr>
                </a:gs>
                <a:gs pos="100000">
                  <a:srgbClr val="0066CC">
                    <a:gamma/>
                    <a:shade val="69804"/>
                    <a:invGamma/>
                    <a:alpha val="100000"/>
                  </a:srgbClr>
                </a:gs>
              </a:gsLst>
              <a:lin ang="5400000" scaled="1"/>
              <a:tileRect/>
            </a:gradFill>
            <a:ln w="38100" cap="flat" cmpd="sng">
              <a:solidFill>
                <a:schemeClr val="tx1"/>
              </a:solidFill>
              <a:prstDash val="solid"/>
              <a:headEnd type="none" w="med" len="med"/>
              <a:tailEnd type="none" w="med" len="med"/>
            </a:ln>
          </p:spPr>
          <p:txBody>
            <a:bodyPr/>
            <a:p>
              <a:endParaRPr lang="zh-CN" altLang="en-US"/>
            </a:p>
          </p:txBody>
        </p:sp>
        <p:sp>
          <p:nvSpPr>
            <p:cNvPr id="11271" name="未知"/>
            <p:cNvSpPr/>
            <p:nvPr/>
          </p:nvSpPr>
          <p:spPr>
            <a:xfrm>
              <a:off x="119" y="119"/>
              <a:ext cx="337" cy="33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alpha val="100000"/>
                  </a:srgbClr>
                </a:gs>
                <a:gs pos="50000">
                  <a:srgbClr val="0066CC">
                    <a:alpha val="0"/>
                  </a:srgbClr>
                </a:gs>
                <a:gs pos="100000">
                  <a:srgbClr val="0066CC">
                    <a:gamma/>
                    <a:tint val="54510"/>
                    <a:invGamma/>
                    <a:alpha val="100000"/>
                  </a:srgbClr>
                </a:gs>
              </a:gsLst>
              <a:lin ang="2700000" scaled="1"/>
              <a:tileRect/>
            </a:gradFill>
            <a:ln w="9525">
              <a:noFill/>
            </a:ln>
          </p:spPr>
          <p:txBody>
            <a:bodyPr/>
            <a:p>
              <a:endParaRPr lang="zh-CN" altLang="en-US"/>
            </a:p>
          </p:txBody>
        </p:sp>
        <p:sp>
          <p:nvSpPr>
            <p:cNvPr id="11272" name="文本框 11271"/>
            <p:cNvSpPr txBox="1"/>
            <p:nvPr/>
          </p:nvSpPr>
          <p:spPr>
            <a:xfrm>
              <a:off x="233" y="247"/>
              <a:ext cx="347" cy="328"/>
            </a:xfrm>
            <a:prstGeom prst="rect">
              <a:avLst/>
            </a:prstGeom>
            <a:noFill/>
            <a:ln w="9525">
              <a:noFill/>
            </a:ln>
          </p:spPr>
          <p:txBody>
            <a:bodyPr vert="horz" wrap="none" anchor="t">
              <a:spAutoFit/>
            </a:bodyPr>
            <a:p>
              <a:pPr algn="ctr"/>
              <a:r>
                <a:rPr lang="zh-CN" altLang="en-US" sz="2400" dirty="0">
                  <a:solidFill>
                    <a:schemeClr val="bg1"/>
                  </a:solidFill>
                  <a:effectLst>
                    <a:outerShdw blurRad="38100" dist="38100" dir="2700000">
                      <a:srgbClr val="000000"/>
                    </a:outerShdw>
                  </a:effectLst>
                  <a:latin typeface="Arial" panose="020B0604020202020204" pitchFamily="34" charset="0"/>
                </a:rPr>
                <a:t>重点</a:t>
              </a:r>
              <a:endParaRPr lang="zh-CN" altLang="en-US" sz="2400" dirty="0">
                <a:solidFill>
                  <a:schemeClr val="bg1"/>
                </a:solidFill>
                <a:effectLst>
                  <a:outerShdw blurRad="38100" dist="38100" dir="2700000">
                    <a:srgbClr val="000000"/>
                  </a:outerShdw>
                </a:effectLst>
                <a:latin typeface="Arial" panose="020B0604020202020204" pitchFamily="34" charset="0"/>
              </a:endParaRPr>
            </a:p>
          </p:txBody>
        </p:sp>
        <p:sp>
          <p:nvSpPr>
            <p:cNvPr id="11273" name="文本框 11272"/>
            <p:cNvSpPr txBox="1"/>
            <p:nvPr/>
          </p:nvSpPr>
          <p:spPr>
            <a:xfrm>
              <a:off x="752" y="127"/>
              <a:ext cx="2967" cy="1141"/>
            </a:xfrm>
            <a:prstGeom prst="rect">
              <a:avLst/>
            </a:prstGeom>
            <a:noFill/>
            <a:ln w="9525">
              <a:noFill/>
            </a:ln>
          </p:spPr>
          <p:txBody>
            <a:bodyPr vert="horz" wrap="square" anchor="t">
              <a:spAutoFit/>
            </a:bodyPr>
            <a:p>
              <a:pPr>
                <a:spcBef>
                  <a:spcPct val="50000"/>
                </a:spcBef>
              </a:pPr>
              <a:r>
                <a:rPr lang="zh-CN" sz="2800" b="1">
                  <a:latin typeface="Calibri" panose="020F0502020204030204" charset="0"/>
                  <a:ea typeface="宋体" panose="02010600030101010101" pitchFamily="2" charset="-122"/>
                  <a:sym typeface="+mn-ea"/>
                </a:rPr>
                <a:t>五四运动背景、意义、马克思主义传播，共产党成立的背景、重大意义。</a:t>
              </a:r>
              <a:endParaRPr lang="zh-CN" sz="2800" b="1">
                <a:latin typeface="Calibri" panose="020F0502020204030204" charset="0"/>
                <a:ea typeface="宋体" panose="02010600030101010101" pitchFamily="2" charset="-122"/>
                <a:sym typeface="+mn-ea"/>
              </a:endParaRPr>
            </a:p>
            <a:p>
              <a:pPr>
                <a:spcBef>
                  <a:spcPct val="50000"/>
                </a:spcBef>
              </a:pPr>
              <a:endParaRPr lang="zh-CN" altLang="en-US" sz="2800" b="1" dirty="0">
                <a:latin typeface="Calibri" panose="020F0502020204030204" charset="0"/>
                <a:ea typeface="宋体" panose="02010600030101010101" pitchFamily="2" charset="-122"/>
                <a:sym typeface="+mn-ea"/>
              </a:endParaRPr>
            </a:p>
          </p:txBody>
        </p:sp>
      </p:grpSp>
      <p:grpSp>
        <p:nvGrpSpPr>
          <p:cNvPr id="11274" name="组合 11273"/>
          <p:cNvGrpSpPr/>
          <p:nvPr/>
        </p:nvGrpSpPr>
        <p:grpSpPr>
          <a:xfrm>
            <a:off x="1902084" y="4380715"/>
            <a:ext cx="8136774" cy="1222375"/>
            <a:chOff x="-1" y="76"/>
            <a:chExt cx="3567" cy="823"/>
          </a:xfrm>
        </p:grpSpPr>
        <p:sp>
          <p:nvSpPr>
            <p:cNvPr id="11275" name="圆角矩形 11274"/>
            <p:cNvSpPr/>
            <p:nvPr/>
          </p:nvSpPr>
          <p:spPr>
            <a:xfrm>
              <a:off x="-1" y="76"/>
              <a:ext cx="3504" cy="823"/>
            </a:xfrm>
            <a:prstGeom prst="roundRect">
              <a:avLst>
                <a:gd name="adj" fmla="val 10889"/>
              </a:avLst>
            </a:prstGeom>
            <a:gradFill rotWithShape="1">
              <a:gsLst>
                <a:gs pos="0">
                  <a:srgbClr val="DDDDDD">
                    <a:gamma/>
                    <a:tint val="51373"/>
                    <a:invGamma/>
                    <a:alpha val="100000"/>
                  </a:srgbClr>
                </a:gs>
                <a:gs pos="100000">
                  <a:srgbClr val="DDDDDD">
                    <a:alpha val="100000"/>
                  </a:srgbClr>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p>
              <a:endParaRPr lang="zh-CN" altLang="en-US"/>
            </a:p>
          </p:txBody>
        </p:sp>
        <p:sp>
          <p:nvSpPr>
            <p:cNvPr id="11276" name="圆角矩形 11275"/>
            <p:cNvSpPr/>
            <p:nvPr/>
          </p:nvSpPr>
          <p:spPr>
            <a:xfrm>
              <a:off x="77" y="153"/>
              <a:ext cx="675" cy="673"/>
            </a:xfrm>
            <a:prstGeom prst="roundRect">
              <a:avLst>
                <a:gd name="adj" fmla="val 11921"/>
              </a:avLst>
            </a:prstGeom>
            <a:gradFill rotWithShape="1">
              <a:gsLst>
                <a:gs pos="0">
                  <a:srgbClr val="009999">
                    <a:alpha val="100000"/>
                  </a:srgbClr>
                </a:gs>
                <a:gs pos="100000">
                  <a:srgbClr val="009999">
                    <a:gamma/>
                    <a:shade val="69804"/>
                    <a:invGamma/>
                    <a:alpha val="100000"/>
                  </a:srgbClr>
                </a:gs>
              </a:gsLst>
              <a:lin ang="5400000" scaled="1"/>
              <a:tileRect/>
            </a:gradFill>
            <a:ln w="38100" cap="flat" cmpd="sng">
              <a:solidFill>
                <a:schemeClr val="tx1"/>
              </a:solidFill>
              <a:prstDash val="solid"/>
              <a:headEnd type="none" w="med" len="med"/>
              <a:tailEnd type="none" w="med" len="med"/>
            </a:ln>
          </p:spPr>
          <p:txBody>
            <a:bodyPr/>
            <a:p>
              <a:endParaRPr lang="zh-CN" altLang="en-US"/>
            </a:p>
          </p:txBody>
        </p:sp>
        <p:sp>
          <p:nvSpPr>
            <p:cNvPr id="11277" name="未知"/>
            <p:cNvSpPr/>
            <p:nvPr/>
          </p:nvSpPr>
          <p:spPr>
            <a:xfrm>
              <a:off x="119" y="119"/>
              <a:ext cx="337" cy="33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alpha val="100000"/>
                  </a:srgbClr>
                </a:gs>
                <a:gs pos="100000">
                  <a:srgbClr val="009999">
                    <a:alpha val="0"/>
                  </a:srgbClr>
                </a:gs>
              </a:gsLst>
              <a:lin ang="2700000" scaled="1"/>
              <a:tileRect/>
            </a:gradFill>
            <a:ln w="9525">
              <a:noFill/>
            </a:ln>
          </p:spPr>
          <p:txBody>
            <a:bodyPr/>
            <a:p>
              <a:endParaRPr lang="zh-CN" altLang="en-US"/>
            </a:p>
          </p:txBody>
        </p:sp>
        <p:sp>
          <p:nvSpPr>
            <p:cNvPr id="11278" name="文本框 11277"/>
            <p:cNvSpPr txBox="1"/>
            <p:nvPr/>
          </p:nvSpPr>
          <p:spPr>
            <a:xfrm>
              <a:off x="212" y="248"/>
              <a:ext cx="392" cy="351"/>
            </a:xfrm>
            <a:prstGeom prst="rect">
              <a:avLst/>
            </a:prstGeom>
            <a:noFill/>
            <a:ln w="9525">
              <a:noFill/>
            </a:ln>
          </p:spPr>
          <p:txBody>
            <a:bodyPr vert="horz" wrap="none" anchor="t">
              <a:spAutoFit/>
            </a:bodyPr>
            <a:p>
              <a:pPr algn="ctr"/>
              <a:r>
                <a:rPr lang="zh-CN" altLang="en-US" sz="2800" dirty="0">
                  <a:solidFill>
                    <a:schemeClr val="bg1"/>
                  </a:solidFill>
                  <a:effectLst>
                    <a:outerShdw blurRad="38100" dist="38100" dir="2700000">
                      <a:srgbClr val="000000"/>
                    </a:outerShdw>
                  </a:effectLst>
                  <a:latin typeface="Arial" panose="020B0604020202020204" pitchFamily="34" charset="0"/>
                </a:rPr>
                <a:t>难点</a:t>
              </a:r>
              <a:endParaRPr lang="zh-CN" altLang="en-US" sz="2800" dirty="0">
                <a:solidFill>
                  <a:schemeClr val="bg1"/>
                </a:solidFill>
                <a:effectLst>
                  <a:outerShdw blurRad="38100" dist="38100" dir="2700000">
                    <a:srgbClr val="000000"/>
                  </a:outerShdw>
                </a:effectLst>
                <a:latin typeface="Arial" panose="020B0604020202020204" pitchFamily="34" charset="0"/>
              </a:endParaRPr>
            </a:p>
          </p:txBody>
        </p:sp>
        <p:sp>
          <p:nvSpPr>
            <p:cNvPr id="11279" name="文本框 11278"/>
            <p:cNvSpPr txBox="1"/>
            <p:nvPr/>
          </p:nvSpPr>
          <p:spPr>
            <a:xfrm>
              <a:off x="844" y="112"/>
              <a:ext cx="2722" cy="559"/>
            </a:xfrm>
            <a:prstGeom prst="rect">
              <a:avLst/>
            </a:prstGeom>
            <a:noFill/>
            <a:ln w="9525">
              <a:noFill/>
            </a:ln>
          </p:spPr>
          <p:txBody>
            <a:bodyPr vert="horz" wrap="square" anchor="t">
              <a:spAutoFit/>
            </a:bodyPr>
            <a:p>
              <a:r>
                <a:rPr lang="zh-CN" altLang="en-US" sz="2400" b="1" dirty="0">
                  <a:latin typeface="Arial" panose="020B0604020202020204" pitchFamily="34" charset="0"/>
                </a:rPr>
                <a:t>五四运动与共产党诞生的内在关系，国共合作的原因影响。</a:t>
              </a:r>
              <a:endParaRPr lang="zh-CN" altLang="en-US" sz="2400" b="1" dirty="0">
                <a:latin typeface="Arial" panose="020B0604020202020204" pitchFamily="34" charset="0"/>
              </a:endParaRPr>
            </a:p>
          </p:txBody>
        </p:sp>
      </p:grpSp>
      <p:sp>
        <p:nvSpPr>
          <p:cNvPr id="4" name="矩形 3"/>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chemeClr val="bg1"/>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a:solidFill>
                  <a:srgbClr val="FF0000"/>
                </a:solidFill>
                <a:latin typeface="微软雅黑" panose="020B0503020204020204" charset="-122"/>
                <a:ea typeface="微软雅黑" panose="020B0503020204020204" charset="-122"/>
              </a:rPr>
              <a:t>说教学内容</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sym typeface="+mn-ea"/>
              </a:rPr>
              <a:t>教学目标</a:t>
            </a:r>
            <a:r>
              <a:rPr lang="zh-CN" altLang="en-US" sz="2800" b="1" dirty="0">
                <a:solidFill>
                  <a:schemeClr val="bg1"/>
                </a:solidFill>
                <a:latin typeface="微软雅黑" panose="020B0503020204020204" charset="-122"/>
                <a:ea typeface="微软雅黑" panose="020B0503020204020204" charset="-122"/>
              </a:rPr>
              <a:t>  教学方法</a:t>
            </a:r>
            <a:r>
              <a:rPr lang="zh-CN" altLang="en-US" sz="2800" b="1" dirty="0">
                <a:solidFill>
                  <a:srgbClr val="FFFFFF"/>
                </a:solidFill>
                <a:latin typeface="微软雅黑" panose="020B0503020204020204" charset="-122"/>
                <a:ea typeface="微软雅黑" panose="020B0503020204020204" charset="-122"/>
              </a:rPr>
              <a:t>   教学策略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51435"/>
            <a:ext cx="12270105" cy="6858000"/>
          </a:xfrm>
          <a:prstGeom prst="rect">
            <a:avLst/>
          </a:prstGeom>
        </p:spPr>
      </p:pic>
      <p:sp>
        <p:nvSpPr>
          <p:cNvPr id="4" name="KSO_Shape"/>
          <p:cNvSpPr/>
          <p:nvPr>
            <p:custDataLst>
              <p:tags r:id="rId2"/>
            </p:custDataLst>
          </p:nvPr>
        </p:nvSpPr>
        <p:spPr bwMode="auto">
          <a:xfrm>
            <a:off x="645858" y="5546359"/>
            <a:ext cx="521671" cy="802572"/>
          </a:xfrm>
          <a:custGeom>
            <a:avLst/>
            <a:gdLst>
              <a:gd name="T0" fmla="*/ 910439 w 3481"/>
              <a:gd name="T1" fmla="*/ 237503 h 5358"/>
              <a:gd name="T2" fmla="*/ 865272 w 3481"/>
              <a:gd name="T3" fmla="*/ 131195 h 5358"/>
              <a:gd name="T4" fmla="*/ 785253 w 3481"/>
              <a:gd name="T5" fmla="*/ 50843 h 5358"/>
              <a:gd name="T6" fmla="*/ 678917 w 3481"/>
              <a:gd name="T7" fmla="*/ 6044 h 5358"/>
              <a:gd name="T8" fmla="*/ 573647 w 3481"/>
              <a:gd name="T9" fmla="*/ 3555 h 5358"/>
              <a:gd name="T10" fmla="*/ 464822 w 3481"/>
              <a:gd name="T11" fmla="*/ 43021 h 5358"/>
              <a:gd name="T12" fmla="*/ 381246 w 3481"/>
              <a:gd name="T13" fmla="*/ 119462 h 5358"/>
              <a:gd name="T14" fmla="*/ 331457 w 3481"/>
              <a:gd name="T15" fmla="*/ 222926 h 5358"/>
              <a:gd name="T16" fmla="*/ 61170 w 3481"/>
              <a:gd name="T17" fmla="*/ 687620 h 5358"/>
              <a:gd name="T18" fmla="*/ 17782 w 3481"/>
              <a:gd name="T19" fmla="*/ 705398 h 5358"/>
              <a:gd name="T20" fmla="*/ 0 w 3481"/>
              <a:gd name="T21" fmla="*/ 748774 h 5358"/>
              <a:gd name="T22" fmla="*/ 6046 w 3481"/>
              <a:gd name="T23" fmla="*/ 1015076 h 5358"/>
              <a:gd name="T24" fmla="*/ 33075 w 3481"/>
              <a:gd name="T25" fmla="*/ 1127072 h 5358"/>
              <a:gd name="T26" fmla="*/ 80019 w 3481"/>
              <a:gd name="T27" fmla="*/ 1230179 h 5358"/>
              <a:gd name="T28" fmla="*/ 143323 w 3481"/>
              <a:gd name="T29" fmla="*/ 1322265 h 5358"/>
              <a:gd name="T30" fmla="*/ 222275 w 3481"/>
              <a:gd name="T31" fmla="*/ 1401195 h 5358"/>
              <a:gd name="T32" fmla="*/ 314386 w 3481"/>
              <a:gd name="T33" fmla="*/ 1464838 h 5358"/>
              <a:gd name="T34" fmla="*/ 417166 w 3481"/>
              <a:gd name="T35" fmla="*/ 1511414 h 5358"/>
              <a:gd name="T36" fmla="*/ 529192 w 3481"/>
              <a:gd name="T37" fmla="*/ 1538791 h 5358"/>
              <a:gd name="T38" fmla="*/ 306562 w 3481"/>
              <a:gd name="T39" fmla="*/ 1785538 h 5358"/>
              <a:gd name="T40" fmla="*/ 270642 w 3481"/>
              <a:gd name="T41" fmla="*/ 1815048 h 5358"/>
              <a:gd name="T42" fmla="*/ 264596 w 3481"/>
              <a:gd name="T43" fmla="*/ 1855935 h 5358"/>
              <a:gd name="T44" fmla="*/ 290558 w 3481"/>
              <a:gd name="T45" fmla="*/ 1894334 h 5358"/>
              <a:gd name="T46" fmla="*/ 913639 w 3481"/>
              <a:gd name="T47" fmla="*/ 1905000 h 5358"/>
              <a:gd name="T48" fmla="*/ 957027 w 3481"/>
              <a:gd name="T49" fmla="*/ 1886867 h 5358"/>
              <a:gd name="T50" fmla="*/ 974809 w 3481"/>
              <a:gd name="T51" fmla="*/ 1843847 h 5358"/>
              <a:gd name="T52" fmla="*/ 960939 w 3481"/>
              <a:gd name="T53" fmla="*/ 1805092 h 5358"/>
              <a:gd name="T54" fmla="*/ 920041 w 3481"/>
              <a:gd name="T55" fmla="*/ 1783404 h 5358"/>
              <a:gd name="T56" fmla="*/ 737953 w 3481"/>
              <a:gd name="T57" fmla="*/ 1534169 h 5358"/>
              <a:gd name="T58" fmla="*/ 847846 w 3481"/>
              <a:gd name="T59" fmla="*/ 1501459 h 5358"/>
              <a:gd name="T60" fmla="*/ 948136 w 3481"/>
              <a:gd name="T61" fmla="*/ 1450260 h 5358"/>
              <a:gd name="T62" fmla="*/ 1037046 w 3481"/>
              <a:gd name="T63" fmla="*/ 1382707 h 5358"/>
              <a:gd name="T64" fmla="*/ 1112086 w 3481"/>
              <a:gd name="T65" fmla="*/ 1300577 h 5358"/>
              <a:gd name="T66" fmla="*/ 1171834 w 3481"/>
              <a:gd name="T67" fmla="*/ 1205291 h 5358"/>
              <a:gd name="T68" fmla="*/ 1213799 w 3481"/>
              <a:gd name="T69" fmla="*/ 1100050 h 5358"/>
              <a:gd name="T70" fmla="*/ 1235494 w 3481"/>
              <a:gd name="T71" fmla="*/ 986277 h 5358"/>
              <a:gd name="T72" fmla="*/ 1237272 w 3481"/>
              <a:gd name="T73" fmla="*/ 736330 h 5358"/>
              <a:gd name="T74" fmla="*/ 1211666 w 3481"/>
              <a:gd name="T75" fmla="*/ 697931 h 5358"/>
              <a:gd name="T76" fmla="*/ 121629 w 3481"/>
              <a:gd name="T77" fmla="*/ 926545 h 5358"/>
              <a:gd name="T78" fmla="*/ 324344 w 3481"/>
              <a:gd name="T79" fmla="*/ 968144 h 5358"/>
              <a:gd name="T80" fmla="*/ 355284 w 3481"/>
              <a:gd name="T81" fmla="*/ 1065563 h 5358"/>
              <a:gd name="T82" fmla="*/ 415388 w 3481"/>
              <a:gd name="T83" fmla="*/ 1144849 h 5358"/>
              <a:gd name="T84" fmla="*/ 498607 w 3481"/>
              <a:gd name="T85" fmla="*/ 1200314 h 5358"/>
              <a:gd name="T86" fmla="*/ 557999 w 3481"/>
              <a:gd name="T87" fmla="*/ 1225557 h 5358"/>
              <a:gd name="T88" fmla="*/ 469089 w 3481"/>
              <a:gd name="T89" fmla="*/ 1397996 h 5358"/>
              <a:gd name="T90" fmla="*/ 312608 w 3481"/>
              <a:gd name="T91" fmla="*/ 1315154 h 5358"/>
              <a:gd name="T92" fmla="*/ 195246 w 3481"/>
              <a:gd name="T93" fmla="*/ 1185025 h 5358"/>
              <a:gd name="T94" fmla="*/ 135143 w 3481"/>
              <a:gd name="T95" fmla="*/ 1041386 h 5358"/>
              <a:gd name="T96" fmla="*/ 122696 w 3481"/>
              <a:gd name="T97" fmla="*/ 950011 h 5358"/>
              <a:gd name="T98" fmla="*/ 1115287 w 3481"/>
              <a:gd name="T99" fmla="*/ 961744 h 5358"/>
              <a:gd name="T100" fmla="*/ 1099995 w 3481"/>
              <a:gd name="T101" fmla="*/ 1052408 h 5358"/>
              <a:gd name="T102" fmla="*/ 1031000 w 3481"/>
              <a:gd name="T103" fmla="*/ 1203513 h 5358"/>
              <a:gd name="T104" fmla="*/ 907949 w 3481"/>
              <a:gd name="T105" fmla="*/ 1328665 h 5358"/>
              <a:gd name="T106" fmla="*/ 747555 w 3481"/>
              <a:gd name="T107" fmla="*/ 1404040 h 5358"/>
              <a:gd name="T108" fmla="*/ 679628 w 3481"/>
              <a:gd name="T109" fmla="*/ 1224135 h 5358"/>
              <a:gd name="T110" fmla="*/ 739731 w 3481"/>
              <a:gd name="T111" fmla="*/ 1200314 h 5358"/>
              <a:gd name="T112" fmla="*/ 822595 w 3481"/>
              <a:gd name="T113" fmla="*/ 1144849 h 5358"/>
              <a:gd name="T114" fmla="*/ 882699 w 3481"/>
              <a:gd name="T115" fmla="*/ 1065563 h 5358"/>
              <a:gd name="T116" fmla="*/ 913639 w 3481"/>
              <a:gd name="T117" fmla="*/ 968144 h 5358"/>
              <a:gd name="T118" fmla="*/ 1115998 w 3481"/>
              <a:gd name="T119" fmla="*/ 926545 h 5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1" h="5358">
                <a:moveTo>
                  <a:pt x="3310" y="1934"/>
                </a:moveTo>
                <a:lnTo>
                  <a:pt x="2577" y="1934"/>
                </a:lnTo>
                <a:lnTo>
                  <a:pt x="2577" y="837"/>
                </a:lnTo>
                <a:lnTo>
                  <a:pt x="2576" y="793"/>
                </a:lnTo>
                <a:lnTo>
                  <a:pt x="2572" y="751"/>
                </a:lnTo>
                <a:lnTo>
                  <a:pt x="2567" y="709"/>
                </a:lnTo>
                <a:lnTo>
                  <a:pt x="2560" y="668"/>
                </a:lnTo>
                <a:lnTo>
                  <a:pt x="2551" y="627"/>
                </a:lnTo>
                <a:lnTo>
                  <a:pt x="2539" y="588"/>
                </a:lnTo>
                <a:lnTo>
                  <a:pt x="2527" y="549"/>
                </a:lnTo>
                <a:lnTo>
                  <a:pt x="2511" y="511"/>
                </a:lnTo>
                <a:lnTo>
                  <a:pt x="2495" y="474"/>
                </a:lnTo>
                <a:lnTo>
                  <a:pt x="2476" y="437"/>
                </a:lnTo>
                <a:lnTo>
                  <a:pt x="2455" y="403"/>
                </a:lnTo>
                <a:lnTo>
                  <a:pt x="2433" y="369"/>
                </a:lnTo>
                <a:lnTo>
                  <a:pt x="2410" y="336"/>
                </a:lnTo>
                <a:lnTo>
                  <a:pt x="2386" y="305"/>
                </a:lnTo>
                <a:lnTo>
                  <a:pt x="2360" y="274"/>
                </a:lnTo>
                <a:lnTo>
                  <a:pt x="2332" y="245"/>
                </a:lnTo>
                <a:lnTo>
                  <a:pt x="2302" y="218"/>
                </a:lnTo>
                <a:lnTo>
                  <a:pt x="2273" y="191"/>
                </a:lnTo>
                <a:lnTo>
                  <a:pt x="2241" y="166"/>
                </a:lnTo>
                <a:lnTo>
                  <a:pt x="2208" y="143"/>
                </a:lnTo>
                <a:lnTo>
                  <a:pt x="2175" y="121"/>
                </a:lnTo>
                <a:lnTo>
                  <a:pt x="2139" y="101"/>
                </a:lnTo>
                <a:lnTo>
                  <a:pt x="2104" y="83"/>
                </a:lnTo>
                <a:lnTo>
                  <a:pt x="2066" y="66"/>
                </a:lnTo>
                <a:lnTo>
                  <a:pt x="2028" y="51"/>
                </a:lnTo>
                <a:lnTo>
                  <a:pt x="1990" y="38"/>
                </a:lnTo>
                <a:lnTo>
                  <a:pt x="1949" y="27"/>
                </a:lnTo>
                <a:lnTo>
                  <a:pt x="1909" y="17"/>
                </a:lnTo>
                <a:lnTo>
                  <a:pt x="1868" y="10"/>
                </a:lnTo>
                <a:lnTo>
                  <a:pt x="1827" y="5"/>
                </a:lnTo>
                <a:lnTo>
                  <a:pt x="1784" y="1"/>
                </a:lnTo>
                <a:lnTo>
                  <a:pt x="1741" y="0"/>
                </a:lnTo>
                <a:lnTo>
                  <a:pt x="1698" y="1"/>
                </a:lnTo>
                <a:lnTo>
                  <a:pt x="1655" y="5"/>
                </a:lnTo>
                <a:lnTo>
                  <a:pt x="1613" y="10"/>
                </a:lnTo>
                <a:lnTo>
                  <a:pt x="1573" y="17"/>
                </a:lnTo>
                <a:lnTo>
                  <a:pt x="1532" y="27"/>
                </a:lnTo>
                <a:lnTo>
                  <a:pt x="1492" y="38"/>
                </a:lnTo>
                <a:lnTo>
                  <a:pt x="1454" y="51"/>
                </a:lnTo>
                <a:lnTo>
                  <a:pt x="1416" y="66"/>
                </a:lnTo>
                <a:lnTo>
                  <a:pt x="1378" y="83"/>
                </a:lnTo>
                <a:lnTo>
                  <a:pt x="1342" y="101"/>
                </a:lnTo>
                <a:lnTo>
                  <a:pt x="1307" y="121"/>
                </a:lnTo>
                <a:lnTo>
                  <a:pt x="1274" y="143"/>
                </a:lnTo>
                <a:lnTo>
                  <a:pt x="1241" y="166"/>
                </a:lnTo>
                <a:lnTo>
                  <a:pt x="1209" y="191"/>
                </a:lnTo>
                <a:lnTo>
                  <a:pt x="1178" y="218"/>
                </a:lnTo>
                <a:lnTo>
                  <a:pt x="1150" y="245"/>
                </a:lnTo>
                <a:lnTo>
                  <a:pt x="1122" y="274"/>
                </a:lnTo>
                <a:lnTo>
                  <a:pt x="1096" y="305"/>
                </a:lnTo>
                <a:lnTo>
                  <a:pt x="1072" y="336"/>
                </a:lnTo>
                <a:lnTo>
                  <a:pt x="1048" y="369"/>
                </a:lnTo>
                <a:lnTo>
                  <a:pt x="1026" y="403"/>
                </a:lnTo>
                <a:lnTo>
                  <a:pt x="1005" y="437"/>
                </a:lnTo>
                <a:lnTo>
                  <a:pt x="987" y="474"/>
                </a:lnTo>
                <a:lnTo>
                  <a:pt x="971" y="511"/>
                </a:lnTo>
                <a:lnTo>
                  <a:pt x="955" y="549"/>
                </a:lnTo>
                <a:lnTo>
                  <a:pt x="943" y="588"/>
                </a:lnTo>
                <a:lnTo>
                  <a:pt x="932" y="627"/>
                </a:lnTo>
                <a:lnTo>
                  <a:pt x="922" y="668"/>
                </a:lnTo>
                <a:lnTo>
                  <a:pt x="915" y="709"/>
                </a:lnTo>
                <a:lnTo>
                  <a:pt x="910" y="751"/>
                </a:lnTo>
                <a:lnTo>
                  <a:pt x="906" y="793"/>
                </a:lnTo>
                <a:lnTo>
                  <a:pt x="905" y="837"/>
                </a:lnTo>
                <a:lnTo>
                  <a:pt x="905" y="1934"/>
                </a:lnTo>
                <a:lnTo>
                  <a:pt x="172" y="1934"/>
                </a:lnTo>
                <a:lnTo>
                  <a:pt x="153" y="1935"/>
                </a:lnTo>
                <a:lnTo>
                  <a:pt x="137" y="1938"/>
                </a:lnTo>
                <a:lnTo>
                  <a:pt x="120" y="1941"/>
                </a:lnTo>
                <a:lnTo>
                  <a:pt x="104" y="1948"/>
                </a:lnTo>
                <a:lnTo>
                  <a:pt x="90" y="1955"/>
                </a:lnTo>
                <a:lnTo>
                  <a:pt x="76" y="1963"/>
                </a:lnTo>
                <a:lnTo>
                  <a:pt x="63" y="1973"/>
                </a:lnTo>
                <a:lnTo>
                  <a:pt x="50" y="1984"/>
                </a:lnTo>
                <a:lnTo>
                  <a:pt x="39" y="1997"/>
                </a:lnTo>
                <a:lnTo>
                  <a:pt x="30" y="2010"/>
                </a:lnTo>
                <a:lnTo>
                  <a:pt x="21" y="2024"/>
                </a:lnTo>
                <a:lnTo>
                  <a:pt x="14" y="2038"/>
                </a:lnTo>
                <a:lnTo>
                  <a:pt x="8" y="2054"/>
                </a:lnTo>
                <a:lnTo>
                  <a:pt x="4" y="2071"/>
                </a:lnTo>
                <a:lnTo>
                  <a:pt x="1" y="2087"/>
                </a:lnTo>
                <a:lnTo>
                  <a:pt x="0" y="2106"/>
                </a:lnTo>
                <a:lnTo>
                  <a:pt x="0" y="2606"/>
                </a:lnTo>
                <a:lnTo>
                  <a:pt x="0" y="2649"/>
                </a:lnTo>
                <a:lnTo>
                  <a:pt x="3" y="2690"/>
                </a:lnTo>
                <a:lnTo>
                  <a:pt x="5" y="2732"/>
                </a:lnTo>
                <a:lnTo>
                  <a:pt x="8" y="2774"/>
                </a:lnTo>
                <a:lnTo>
                  <a:pt x="12" y="2814"/>
                </a:lnTo>
                <a:lnTo>
                  <a:pt x="17" y="2855"/>
                </a:lnTo>
                <a:lnTo>
                  <a:pt x="25" y="2895"/>
                </a:lnTo>
                <a:lnTo>
                  <a:pt x="32" y="2936"/>
                </a:lnTo>
                <a:lnTo>
                  <a:pt x="39" y="2976"/>
                </a:lnTo>
                <a:lnTo>
                  <a:pt x="49" y="3015"/>
                </a:lnTo>
                <a:lnTo>
                  <a:pt x="59" y="3054"/>
                </a:lnTo>
                <a:lnTo>
                  <a:pt x="70" y="3094"/>
                </a:lnTo>
                <a:lnTo>
                  <a:pt x="81" y="3132"/>
                </a:lnTo>
                <a:lnTo>
                  <a:pt x="93" y="3170"/>
                </a:lnTo>
                <a:lnTo>
                  <a:pt x="107" y="3208"/>
                </a:lnTo>
                <a:lnTo>
                  <a:pt x="122" y="3244"/>
                </a:lnTo>
                <a:lnTo>
                  <a:pt x="136" y="3281"/>
                </a:lnTo>
                <a:lnTo>
                  <a:pt x="152" y="3318"/>
                </a:lnTo>
                <a:lnTo>
                  <a:pt x="169" y="3355"/>
                </a:lnTo>
                <a:lnTo>
                  <a:pt x="187" y="3390"/>
                </a:lnTo>
                <a:lnTo>
                  <a:pt x="205" y="3425"/>
                </a:lnTo>
                <a:lnTo>
                  <a:pt x="225" y="3460"/>
                </a:lnTo>
                <a:lnTo>
                  <a:pt x="244" y="3493"/>
                </a:lnTo>
                <a:lnTo>
                  <a:pt x="265" y="3528"/>
                </a:lnTo>
                <a:lnTo>
                  <a:pt x="286" y="3561"/>
                </a:lnTo>
                <a:lnTo>
                  <a:pt x="308" y="3594"/>
                </a:lnTo>
                <a:lnTo>
                  <a:pt x="331" y="3626"/>
                </a:lnTo>
                <a:lnTo>
                  <a:pt x="354" y="3658"/>
                </a:lnTo>
                <a:lnTo>
                  <a:pt x="379" y="3688"/>
                </a:lnTo>
                <a:lnTo>
                  <a:pt x="403" y="3719"/>
                </a:lnTo>
                <a:lnTo>
                  <a:pt x="429" y="3748"/>
                </a:lnTo>
                <a:lnTo>
                  <a:pt x="455" y="3778"/>
                </a:lnTo>
                <a:lnTo>
                  <a:pt x="482" y="3806"/>
                </a:lnTo>
                <a:lnTo>
                  <a:pt x="509" y="3834"/>
                </a:lnTo>
                <a:lnTo>
                  <a:pt x="537" y="3862"/>
                </a:lnTo>
                <a:lnTo>
                  <a:pt x="566" y="3889"/>
                </a:lnTo>
                <a:lnTo>
                  <a:pt x="595" y="3915"/>
                </a:lnTo>
                <a:lnTo>
                  <a:pt x="625" y="3941"/>
                </a:lnTo>
                <a:lnTo>
                  <a:pt x="656" y="3965"/>
                </a:lnTo>
                <a:lnTo>
                  <a:pt x="687" y="3990"/>
                </a:lnTo>
                <a:lnTo>
                  <a:pt x="718" y="4013"/>
                </a:lnTo>
                <a:lnTo>
                  <a:pt x="750" y="4036"/>
                </a:lnTo>
                <a:lnTo>
                  <a:pt x="782" y="4058"/>
                </a:lnTo>
                <a:lnTo>
                  <a:pt x="815" y="4079"/>
                </a:lnTo>
                <a:lnTo>
                  <a:pt x="850" y="4100"/>
                </a:lnTo>
                <a:lnTo>
                  <a:pt x="884" y="4120"/>
                </a:lnTo>
                <a:lnTo>
                  <a:pt x="918" y="4139"/>
                </a:lnTo>
                <a:lnTo>
                  <a:pt x="954" y="4158"/>
                </a:lnTo>
                <a:lnTo>
                  <a:pt x="989" y="4175"/>
                </a:lnTo>
                <a:lnTo>
                  <a:pt x="1025" y="4192"/>
                </a:lnTo>
                <a:lnTo>
                  <a:pt x="1062" y="4208"/>
                </a:lnTo>
                <a:lnTo>
                  <a:pt x="1098" y="4223"/>
                </a:lnTo>
                <a:lnTo>
                  <a:pt x="1135" y="4237"/>
                </a:lnTo>
                <a:lnTo>
                  <a:pt x="1173" y="4251"/>
                </a:lnTo>
                <a:lnTo>
                  <a:pt x="1211" y="4264"/>
                </a:lnTo>
                <a:lnTo>
                  <a:pt x="1249" y="4275"/>
                </a:lnTo>
                <a:lnTo>
                  <a:pt x="1288" y="4286"/>
                </a:lnTo>
                <a:lnTo>
                  <a:pt x="1328" y="4296"/>
                </a:lnTo>
                <a:lnTo>
                  <a:pt x="1367" y="4306"/>
                </a:lnTo>
                <a:lnTo>
                  <a:pt x="1407" y="4315"/>
                </a:lnTo>
                <a:lnTo>
                  <a:pt x="1447" y="4322"/>
                </a:lnTo>
                <a:lnTo>
                  <a:pt x="1488" y="4328"/>
                </a:lnTo>
                <a:lnTo>
                  <a:pt x="1529" y="4333"/>
                </a:lnTo>
                <a:lnTo>
                  <a:pt x="1569" y="4338"/>
                </a:lnTo>
                <a:lnTo>
                  <a:pt x="1569" y="5014"/>
                </a:lnTo>
                <a:lnTo>
                  <a:pt x="912" y="5014"/>
                </a:lnTo>
                <a:lnTo>
                  <a:pt x="895" y="5016"/>
                </a:lnTo>
                <a:lnTo>
                  <a:pt x="878" y="5018"/>
                </a:lnTo>
                <a:lnTo>
                  <a:pt x="862" y="5022"/>
                </a:lnTo>
                <a:lnTo>
                  <a:pt x="846" y="5028"/>
                </a:lnTo>
                <a:lnTo>
                  <a:pt x="831" y="5035"/>
                </a:lnTo>
                <a:lnTo>
                  <a:pt x="817" y="5044"/>
                </a:lnTo>
                <a:lnTo>
                  <a:pt x="803" y="5054"/>
                </a:lnTo>
                <a:lnTo>
                  <a:pt x="792" y="5065"/>
                </a:lnTo>
                <a:lnTo>
                  <a:pt x="780" y="5077"/>
                </a:lnTo>
                <a:lnTo>
                  <a:pt x="770" y="5090"/>
                </a:lnTo>
                <a:lnTo>
                  <a:pt x="761" y="5105"/>
                </a:lnTo>
                <a:lnTo>
                  <a:pt x="755" y="5120"/>
                </a:lnTo>
                <a:lnTo>
                  <a:pt x="749" y="5136"/>
                </a:lnTo>
                <a:lnTo>
                  <a:pt x="744" y="5152"/>
                </a:lnTo>
                <a:lnTo>
                  <a:pt x="742" y="5169"/>
                </a:lnTo>
                <a:lnTo>
                  <a:pt x="742" y="5186"/>
                </a:lnTo>
                <a:lnTo>
                  <a:pt x="742" y="5203"/>
                </a:lnTo>
                <a:lnTo>
                  <a:pt x="744" y="5220"/>
                </a:lnTo>
                <a:lnTo>
                  <a:pt x="749" y="5238"/>
                </a:lnTo>
                <a:lnTo>
                  <a:pt x="755" y="5253"/>
                </a:lnTo>
                <a:lnTo>
                  <a:pt x="761" y="5268"/>
                </a:lnTo>
                <a:lnTo>
                  <a:pt x="770" y="5282"/>
                </a:lnTo>
                <a:lnTo>
                  <a:pt x="780" y="5295"/>
                </a:lnTo>
                <a:lnTo>
                  <a:pt x="792" y="5307"/>
                </a:lnTo>
                <a:lnTo>
                  <a:pt x="803" y="5318"/>
                </a:lnTo>
                <a:lnTo>
                  <a:pt x="817" y="5328"/>
                </a:lnTo>
                <a:lnTo>
                  <a:pt x="831" y="5337"/>
                </a:lnTo>
                <a:lnTo>
                  <a:pt x="846" y="5344"/>
                </a:lnTo>
                <a:lnTo>
                  <a:pt x="862" y="5350"/>
                </a:lnTo>
                <a:lnTo>
                  <a:pt x="878" y="5354"/>
                </a:lnTo>
                <a:lnTo>
                  <a:pt x="895" y="5356"/>
                </a:lnTo>
                <a:lnTo>
                  <a:pt x="912" y="5358"/>
                </a:lnTo>
                <a:lnTo>
                  <a:pt x="2569" y="5358"/>
                </a:lnTo>
                <a:lnTo>
                  <a:pt x="2587" y="5356"/>
                </a:lnTo>
                <a:lnTo>
                  <a:pt x="2604" y="5354"/>
                </a:lnTo>
                <a:lnTo>
                  <a:pt x="2620" y="5350"/>
                </a:lnTo>
                <a:lnTo>
                  <a:pt x="2636" y="5344"/>
                </a:lnTo>
                <a:lnTo>
                  <a:pt x="2650" y="5337"/>
                </a:lnTo>
                <a:lnTo>
                  <a:pt x="2665" y="5328"/>
                </a:lnTo>
                <a:lnTo>
                  <a:pt x="2679" y="5318"/>
                </a:lnTo>
                <a:lnTo>
                  <a:pt x="2691" y="5307"/>
                </a:lnTo>
                <a:lnTo>
                  <a:pt x="2702" y="5295"/>
                </a:lnTo>
                <a:lnTo>
                  <a:pt x="2712" y="5282"/>
                </a:lnTo>
                <a:lnTo>
                  <a:pt x="2720" y="5268"/>
                </a:lnTo>
                <a:lnTo>
                  <a:pt x="2728" y="5253"/>
                </a:lnTo>
                <a:lnTo>
                  <a:pt x="2732" y="5238"/>
                </a:lnTo>
                <a:lnTo>
                  <a:pt x="2737" y="5220"/>
                </a:lnTo>
                <a:lnTo>
                  <a:pt x="2740" y="5203"/>
                </a:lnTo>
                <a:lnTo>
                  <a:pt x="2741" y="5186"/>
                </a:lnTo>
                <a:lnTo>
                  <a:pt x="2740" y="5169"/>
                </a:lnTo>
                <a:lnTo>
                  <a:pt x="2737" y="5152"/>
                </a:lnTo>
                <a:lnTo>
                  <a:pt x="2732" y="5136"/>
                </a:lnTo>
                <a:lnTo>
                  <a:pt x="2728" y="5120"/>
                </a:lnTo>
                <a:lnTo>
                  <a:pt x="2720" y="5105"/>
                </a:lnTo>
                <a:lnTo>
                  <a:pt x="2712" y="5090"/>
                </a:lnTo>
                <a:lnTo>
                  <a:pt x="2702" y="5077"/>
                </a:lnTo>
                <a:lnTo>
                  <a:pt x="2691" y="5065"/>
                </a:lnTo>
                <a:lnTo>
                  <a:pt x="2679" y="5054"/>
                </a:lnTo>
                <a:lnTo>
                  <a:pt x="2665" y="5044"/>
                </a:lnTo>
                <a:lnTo>
                  <a:pt x="2650" y="5035"/>
                </a:lnTo>
                <a:lnTo>
                  <a:pt x="2636" y="5028"/>
                </a:lnTo>
                <a:lnTo>
                  <a:pt x="2620" y="5022"/>
                </a:lnTo>
                <a:lnTo>
                  <a:pt x="2604" y="5018"/>
                </a:lnTo>
                <a:lnTo>
                  <a:pt x="2587" y="5016"/>
                </a:lnTo>
                <a:lnTo>
                  <a:pt x="2569" y="5014"/>
                </a:lnTo>
                <a:lnTo>
                  <a:pt x="1912" y="5014"/>
                </a:lnTo>
                <a:lnTo>
                  <a:pt x="1912" y="4338"/>
                </a:lnTo>
                <a:lnTo>
                  <a:pt x="1953" y="4333"/>
                </a:lnTo>
                <a:lnTo>
                  <a:pt x="1995" y="4328"/>
                </a:lnTo>
                <a:lnTo>
                  <a:pt x="2035" y="4322"/>
                </a:lnTo>
                <a:lnTo>
                  <a:pt x="2075" y="4315"/>
                </a:lnTo>
                <a:lnTo>
                  <a:pt x="2115" y="4306"/>
                </a:lnTo>
                <a:lnTo>
                  <a:pt x="2154" y="4296"/>
                </a:lnTo>
                <a:lnTo>
                  <a:pt x="2193" y="4286"/>
                </a:lnTo>
                <a:lnTo>
                  <a:pt x="2232" y="4275"/>
                </a:lnTo>
                <a:lnTo>
                  <a:pt x="2270" y="4264"/>
                </a:lnTo>
                <a:lnTo>
                  <a:pt x="2308" y="4251"/>
                </a:lnTo>
                <a:lnTo>
                  <a:pt x="2346" y="4237"/>
                </a:lnTo>
                <a:lnTo>
                  <a:pt x="2384" y="4223"/>
                </a:lnTo>
                <a:lnTo>
                  <a:pt x="2421" y="4208"/>
                </a:lnTo>
                <a:lnTo>
                  <a:pt x="2457" y="4192"/>
                </a:lnTo>
                <a:lnTo>
                  <a:pt x="2493" y="4175"/>
                </a:lnTo>
                <a:lnTo>
                  <a:pt x="2529" y="4158"/>
                </a:lnTo>
                <a:lnTo>
                  <a:pt x="2563" y="4139"/>
                </a:lnTo>
                <a:lnTo>
                  <a:pt x="2599" y="4120"/>
                </a:lnTo>
                <a:lnTo>
                  <a:pt x="2633" y="4100"/>
                </a:lnTo>
                <a:lnTo>
                  <a:pt x="2666" y="4079"/>
                </a:lnTo>
                <a:lnTo>
                  <a:pt x="2699" y="4058"/>
                </a:lnTo>
                <a:lnTo>
                  <a:pt x="2732" y="4036"/>
                </a:lnTo>
                <a:lnTo>
                  <a:pt x="2764" y="4013"/>
                </a:lnTo>
                <a:lnTo>
                  <a:pt x="2796" y="3990"/>
                </a:lnTo>
                <a:lnTo>
                  <a:pt x="2827" y="3965"/>
                </a:lnTo>
                <a:lnTo>
                  <a:pt x="2857" y="3941"/>
                </a:lnTo>
                <a:lnTo>
                  <a:pt x="2887" y="3915"/>
                </a:lnTo>
                <a:lnTo>
                  <a:pt x="2916" y="3889"/>
                </a:lnTo>
                <a:lnTo>
                  <a:pt x="2945" y="3862"/>
                </a:lnTo>
                <a:lnTo>
                  <a:pt x="2973" y="3834"/>
                </a:lnTo>
                <a:lnTo>
                  <a:pt x="3000" y="3806"/>
                </a:lnTo>
                <a:lnTo>
                  <a:pt x="3027" y="3778"/>
                </a:lnTo>
                <a:lnTo>
                  <a:pt x="3054" y="3748"/>
                </a:lnTo>
                <a:lnTo>
                  <a:pt x="3078" y="3719"/>
                </a:lnTo>
                <a:lnTo>
                  <a:pt x="3104" y="3688"/>
                </a:lnTo>
                <a:lnTo>
                  <a:pt x="3127" y="3658"/>
                </a:lnTo>
                <a:lnTo>
                  <a:pt x="3152" y="3626"/>
                </a:lnTo>
                <a:lnTo>
                  <a:pt x="3174" y="3594"/>
                </a:lnTo>
                <a:lnTo>
                  <a:pt x="3196" y="3561"/>
                </a:lnTo>
                <a:lnTo>
                  <a:pt x="3218" y="3528"/>
                </a:lnTo>
                <a:lnTo>
                  <a:pt x="3237" y="3493"/>
                </a:lnTo>
                <a:lnTo>
                  <a:pt x="3258" y="3460"/>
                </a:lnTo>
                <a:lnTo>
                  <a:pt x="3277" y="3425"/>
                </a:lnTo>
                <a:lnTo>
                  <a:pt x="3295" y="3390"/>
                </a:lnTo>
                <a:lnTo>
                  <a:pt x="3312" y="3355"/>
                </a:lnTo>
                <a:lnTo>
                  <a:pt x="3329" y="3318"/>
                </a:lnTo>
                <a:lnTo>
                  <a:pt x="3345" y="3281"/>
                </a:lnTo>
                <a:lnTo>
                  <a:pt x="3360" y="3244"/>
                </a:lnTo>
                <a:lnTo>
                  <a:pt x="3375" y="3208"/>
                </a:lnTo>
                <a:lnTo>
                  <a:pt x="3388" y="3170"/>
                </a:lnTo>
                <a:lnTo>
                  <a:pt x="3400" y="3132"/>
                </a:lnTo>
                <a:lnTo>
                  <a:pt x="3413" y="3094"/>
                </a:lnTo>
                <a:lnTo>
                  <a:pt x="3424" y="3054"/>
                </a:lnTo>
                <a:lnTo>
                  <a:pt x="3434" y="3015"/>
                </a:lnTo>
                <a:lnTo>
                  <a:pt x="3442" y="2976"/>
                </a:lnTo>
                <a:lnTo>
                  <a:pt x="3451" y="2936"/>
                </a:lnTo>
                <a:lnTo>
                  <a:pt x="3458" y="2895"/>
                </a:lnTo>
                <a:lnTo>
                  <a:pt x="3464" y="2855"/>
                </a:lnTo>
                <a:lnTo>
                  <a:pt x="3469" y="2814"/>
                </a:lnTo>
                <a:lnTo>
                  <a:pt x="3474" y="2774"/>
                </a:lnTo>
                <a:lnTo>
                  <a:pt x="3478" y="2732"/>
                </a:lnTo>
                <a:lnTo>
                  <a:pt x="3480" y="2690"/>
                </a:lnTo>
                <a:lnTo>
                  <a:pt x="3481" y="2649"/>
                </a:lnTo>
                <a:lnTo>
                  <a:pt x="3481" y="2606"/>
                </a:lnTo>
                <a:lnTo>
                  <a:pt x="3481" y="2106"/>
                </a:lnTo>
                <a:lnTo>
                  <a:pt x="3481" y="2087"/>
                </a:lnTo>
                <a:lnTo>
                  <a:pt x="3479" y="2071"/>
                </a:lnTo>
                <a:lnTo>
                  <a:pt x="3474" y="2054"/>
                </a:lnTo>
                <a:lnTo>
                  <a:pt x="3468" y="2038"/>
                </a:lnTo>
                <a:lnTo>
                  <a:pt x="3461" y="2024"/>
                </a:lnTo>
                <a:lnTo>
                  <a:pt x="3452" y="2010"/>
                </a:lnTo>
                <a:lnTo>
                  <a:pt x="3442" y="1997"/>
                </a:lnTo>
                <a:lnTo>
                  <a:pt x="3431" y="1984"/>
                </a:lnTo>
                <a:lnTo>
                  <a:pt x="3419" y="1973"/>
                </a:lnTo>
                <a:lnTo>
                  <a:pt x="3407" y="1963"/>
                </a:lnTo>
                <a:lnTo>
                  <a:pt x="3392" y="1955"/>
                </a:lnTo>
                <a:lnTo>
                  <a:pt x="3377" y="1948"/>
                </a:lnTo>
                <a:lnTo>
                  <a:pt x="3361" y="1941"/>
                </a:lnTo>
                <a:lnTo>
                  <a:pt x="3345" y="1938"/>
                </a:lnTo>
                <a:lnTo>
                  <a:pt x="3328" y="1935"/>
                </a:lnTo>
                <a:lnTo>
                  <a:pt x="3310" y="1934"/>
                </a:lnTo>
                <a:close/>
                <a:moveTo>
                  <a:pt x="342" y="2606"/>
                </a:moveTo>
                <a:lnTo>
                  <a:pt x="342" y="2606"/>
                </a:lnTo>
                <a:lnTo>
                  <a:pt x="342" y="2277"/>
                </a:lnTo>
                <a:lnTo>
                  <a:pt x="905" y="2277"/>
                </a:lnTo>
                <a:lnTo>
                  <a:pt x="905" y="2611"/>
                </a:lnTo>
                <a:lnTo>
                  <a:pt x="906" y="2649"/>
                </a:lnTo>
                <a:lnTo>
                  <a:pt x="908" y="2687"/>
                </a:lnTo>
                <a:lnTo>
                  <a:pt x="912" y="2723"/>
                </a:lnTo>
                <a:lnTo>
                  <a:pt x="918" y="2759"/>
                </a:lnTo>
                <a:lnTo>
                  <a:pt x="926" y="2795"/>
                </a:lnTo>
                <a:lnTo>
                  <a:pt x="934" y="2830"/>
                </a:lnTo>
                <a:lnTo>
                  <a:pt x="944" y="2864"/>
                </a:lnTo>
                <a:lnTo>
                  <a:pt x="956" y="2899"/>
                </a:lnTo>
                <a:lnTo>
                  <a:pt x="969" y="2932"/>
                </a:lnTo>
                <a:lnTo>
                  <a:pt x="983" y="2965"/>
                </a:lnTo>
                <a:lnTo>
                  <a:pt x="999" y="2997"/>
                </a:lnTo>
                <a:lnTo>
                  <a:pt x="1016" y="3027"/>
                </a:lnTo>
                <a:lnTo>
                  <a:pt x="1034" y="3058"/>
                </a:lnTo>
                <a:lnTo>
                  <a:pt x="1053" y="3088"/>
                </a:lnTo>
                <a:lnTo>
                  <a:pt x="1074" y="3116"/>
                </a:lnTo>
                <a:lnTo>
                  <a:pt x="1096" y="3143"/>
                </a:lnTo>
                <a:lnTo>
                  <a:pt x="1119" y="3170"/>
                </a:lnTo>
                <a:lnTo>
                  <a:pt x="1143" y="3195"/>
                </a:lnTo>
                <a:lnTo>
                  <a:pt x="1168" y="3220"/>
                </a:lnTo>
                <a:lnTo>
                  <a:pt x="1194" y="3243"/>
                </a:lnTo>
                <a:lnTo>
                  <a:pt x="1221" y="3266"/>
                </a:lnTo>
                <a:lnTo>
                  <a:pt x="1249" y="3287"/>
                </a:lnTo>
                <a:lnTo>
                  <a:pt x="1277" y="3307"/>
                </a:lnTo>
                <a:lnTo>
                  <a:pt x="1308" y="3327"/>
                </a:lnTo>
                <a:lnTo>
                  <a:pt x="1339" y="3344"/>
                </a:lnTo>
                <a:lnTo>
                  <a:pt x="1369" y="3361"/>
                </a:lnTo>
                <a:lnTo>
                  <a:pt x="1402" y="3376"/>
                </a:lnTo>
                <a:lnTo>
                  <a:pt x="1434" y="3389"/>
                </a:lnTo>
                <a:lnTo>
                  <a:pt x="1469" y="3401"/>
                </a:lnTo>
                <a:lnTo>
                  <a:pt x="1503" y="3412"/>
                </a:lnTo>
                <a:lnTo>
                  <a:pt x="1537" y="3422"/>
                </a:lnTo>
                <a:lnTo>
                  <a:pt x="1573" y="3431"/>
                </a:lnTo>
                <a:lnTo>
                  <a:pt x="1570" y="3439"/>
                </a:lnTo>
                <a:lnTo>
                  <a:pt x="1569" y="3447"/>
                </a:lnTo>
                <a:lnTo>
                  <a:pt x="1569" y="3986"/>
                </a:lnTo>
                <a:lnTo>
                  <a:pt x="1537" y="3982"/>
                </a:lnTo>
                <a:lnTo>
                  <a:pt x="1505" y="3976"/>
                </a:lnTo>
                <a:lnTo>
                  <a:pt x="1474" y="3971"/>
                </a:lnTo>
                <a:lnTo>
                  <a:pt x="1442" y="3964"/>
                </a:lnTo>
                <a:lnTo>
                  <a:pt x="1380" y="3949"/>
                </a:lnTo>
                <a:lnTo>
                  <a:pt x="1319" y="3932"/>
                </a:lnTo>
                <a:lnTo>
                  <a:pt x="1259" y="3911"/>
                </a:lnTo>
                <a:lnTo>
                  <a:pt x="1200" y="3888"/>
                </a:lnTo>
                <a:lnTo>
                  <a:pt x="1143" y="3862"/>
                </a:lnTo>
                <a:lnTo>
                  <a:pt x="1087" y="3835"/>
                </a:lnTo>
                <a:lnTo>
                  <a:pt x="1032" y="3805"/>
                </a:lnTo>
                <a:lnTo>
                  <a:pt x="980" y="3772"/>
                </a:lnTo>
                <a:lnTo>
                  <a:pt x="928" y="3737"/>
                </a:lnTo>
                <a:lnTo>
                  <a:pt x="879" y="3699"/>
                </a:lnTo>
                <a:lnTo>
                  <a:pt x="830" y="3661"/>
                </a:lnTo>
                <a:lnTo>
                  <a:pt x="785" y="3620"/>
                </a:lnTo>
                <a:lnTo>
                  <a:pt x="741" y="3577"/>
                </a:lnTo>
                <a:lnTo>
                  <a:pt x="698" y="3531"/>
                </a:lnTo>
                <a:lnTo>
                  <a:pt x="657" y="3485"/>
                </a:lnTo>
                <a:lnTo>
                  <a:pt x="619" y="3436"/>
                </a:lnTo>
                <a:lnTo>
                  <a:pt x="582" y="3385"/>
                </a:lnTo>
                <a:lnTo>
                  <a:pt x="549" y="3333"/>
                </a:lnTo>
                <a:lnTo>
                  <a:pt x="517" y="3280"/>
                </a:lnTo>
                <a:lnTo>
                  <a:pt x="488" y="3225"/>
                </a:lnTo>
                <a:lnTo>
                  <a:pt x="462" y="3168"/>
                </a:lnTo>
                <a:lnTo>
                  <a:pt x="438" y="3110"/>
                </a:lnTo>
                <a:lnTo>
                  <a:pt x="416" y="3051"/>
                </a:lnTo>
                <a:lnTo>
                  <a:pt x="397" y="2991"/>
                </a:lnTo>
                <a:lnTo>
                  <a:pt x="389" y="2960"/>
                </a:lnTo>
                <a:lnTo>
                  <a:pt x="380" y="2929"/>
                </a:lnTo>
                <a:lnTo>
                  <a:pt x="374" y="2898"/>
                </a:lnTo>
                <a:lnTo>
                  <a:pt x="367" y="2867"/>
                </a:lnTo>
                <a:lnTo>
                  <a:pt x="362" y="2835"/>
                </a:lnTo>
                <a:lnTo>
                  <a:pt x="357" y="2803"/>
                </a:lnTo>
                <a:lnTo>
                  <a:pt x="352" y="2770"/>
                </a:lnTo>
                <a:lnTo>
                  <a:pt x="350" y="2738"/>
                </a:lnTo>
                <a:lnTo>
                  <a:pt x="346" y="2705"/>
                </a:lnTo>
                <a:lnTo>
                  <a:pt x="345" y="2672"/>
                </a:lnTo>
                <a:lnTo>
                  <a:pt x="343" y="2639"/>
                </a:lnTo>
                <a:lnTo>
                  <a:pt x="342" y="2606"/>
                </a:lnTo>
                <a:close/>
                <a:moveTo>
                  <a:pt x="3138" y="2606"/>
                </a:moveTo>
                <a:lnTo>
                  <a:pt x="3138" y="2606"/>
                </a:lnTo>
                <a:lnTo>
                  <a:pt x="3138" y="2639"/>
                </a:lnTo>
                <a:lnTo>
                  <a:pt x="3137" y="2672"/>
                </a:lnTo>
                <a:lnTo>
                  <a:pt x="3136" y="2705"/>
                </a:lnTo>
                <a:lnTo>
                  <a:pt x="3132" y="2738"/>
                </a:lnTo>
                <a:lnTo>
                  <a:pt x="3130" y="2770"/>
                </a:lnTo>
                <a:lnTo>
                  <a:pt x="3125" y="2803"/>
                </a:lnTo>
                <a:lnTo>
                  <a:pt x="3120" y="2835"/>
                </a:lnTo>
                <a:lnTo>
                  <a:pt x="3115" y="2867"/>
                </a:lnTo>
                <a:lnTo>
                  <a:pt x="3108" y="2898"/>
                </a:lnTo>
                <a:lnTo>
                  <a:pt x="3101" y="2929"/>
                </a:lnTo>
                <a:lnTo>
                  <a:pt x="3093" y="2960"/>
                </a:lnTo>
                <a:lnTo>
                  <a:pt x="3084" y="2991"/>
                </a:lnTo>
                <a:lnTo>
                  <a:pt x="3066" y="3051"/>
                </a:lnTo>
                <a:lnTo>
                  <a:pt x="3044" y="3110"/>
                </a:lnTo>
                <a:lnTo>
                  <a:pt x="3019" y="3168"/>
                </a:lnTo>
                <a:lnTo>
                  <a:pt x="2994" y="3225"/>
                </a:lnTo>
                <a:lnTo>
                  <a:pt x="2964" y="3280"/>
                </a:lnTo>
                <a:lnTo>
                  <a:pt x="2932" y="3333"/>
                </a:lnTo>
                <a:lnTo>
                  <a:pt x="2899" y="3385"/>
                </a:lnTo>
                <a:lnTo>
                  <a:pt x="2862" y="3436"/>
                </a:lnTo>
                <a:lnTo>
                  <a:pt x="2824" y="3485"/>
                </a:lnTo>
                <a:lnTo>
                  <a:pt x="2784" y="3531"/>
                </a:lnTo>
                <a:lnTo>
                  <a:pt x="2742" y="3577"/>
                </a:lnTo>
                <a:lnTo>
                  <a:pt x="2697" y="3620"/>
                </a:lnTo>
                <a:lnTo>
                  <a:pt x="2652" y="3661"/>
                </a:lnTo>
                <a:lnTo>
                  <a:pt x="2604" y="3699"/>
                </a:lnTo>
                <a:lnTo>
                  <a:pt x="2553" y="3737"/>
                </a:lnTo>
                <a:lnTo>
                  <a:pt x="2502" y="3772"/>
                </a:lnTo>
                <a:lnTo>
                  <a:pt x="2449" y="3805"/>
                </a:lnTo>
                <a:lnTo>
                  <a:pt x="2395" y="3835"/>
                </a:lnTo>
                <a:lnTo>
                  <a:pt x="2339" y="3862"/>
                </a:lnTo>
                <a:lnTo>
                  <a:pt x="2281" y="3888"/>
                </a:lnTo>
                <a:lnTo>
                  <a:pt x="2223" y="3911"/>
                </a:lnTo>
                <a:lnTo>
                  <a:pt x="2162" y="3932"/>
                </a:lnTo>
                <a:lnTo>
                  <a:pt x="2102" y="3949"/>
                </a:lnTo>
                <a:lnTo>
                  <a:pt x="2040" y="3964"/>
                </a:lnTo>
                <a:lnTo>
                  <a:pt x="2008" y="3971"/>
                </a:lnTo>
                <a:lnTo>
                  <a:pt x="1976" y="3976"/>
                </a:lnTo>
                <a:lnTo>
                  <a:pt x="1944" y="3982"/>
                </a:lnTo>
                <a:lnTo>
                  <a:pt x="1912" y="3986"/>
                </a:lnTo>
                <a:lnTo>
                  <a:pt x="1912" y="3447"/>
                </a:lnTo>
                <a:lnTo>
                  <a:pt x="1911" y="3443"/>
                </a:lnTo>
                <a:lnTo>
                  <a:pt x="1911" y="3439"/>
                </a:lnTo>
                <a:lnTo>
                  <a:pt x="1909" y="3431"/>
                </a:lnTo>
                <a:lnTo>
                  <a:pt x="1944" y="3422"/>
                </a:lnTo>
                <a:lnTo>
                  <a:pt x="1979" y="3412"/>
                </a:lnTo>
                <a:lnTo>
                  <a:pt x="2013" y="3401"/>
                </a:lnTo>
                <a:lnTo>
                  <a:pt x="2047" y="3389"/>
                </a:lnTo>
                <a:lnTo>
                  <a:pt x="2080" y="3376"/>
                </a:lnTo>
                <a:lnTo>
                  <a:pt x="2112" y="3361"/>
                </a:lnTo>
                <a:lnTo>
                  <a:pt x="2143" y="3344"/>
                </a:lnTo>
                <a:lnTo>
                  <a:pt x="2173" y="3327"/>
                </a:lnTo>
                <a:lnTo>
                  <a:pt x="2204" y="3307"/>
                </a:lnTo>
                <a:lnTo>
                  <a:pt x="2232" y="3287"/>
                </a:lnTo>
                <a:lnTo>
                  <a:pt x="2261" y="3266"/>
                </a:lnTo>
                <a:lnTo>
                  <a:pt x="2287" y="3243"/>
                </a:lnTo>
                <a:lnTo>
                  <a:pt x="2313" y="3220"/>
                </a:lnTo>
                <a:lnTo>
                  <a:pt x="2339" y="3195"/>
                </a:lnTo>
                <a:lnTo>
                  <a:pt x="2362" y="3170"/>
                </a:lnTo>
                <a:lnTo>
                  <a:pt x="2386" y="3143"/>
                </a:lnTo>
                <a:lnTo>
                  <a:pt x="2408" y="3116"/>
                </a:lnTo>
                <a:lnTo>
                  <a:pt x="2428" y="3088"/>
                </a:lnTo>
                <a:lnTo>
                  <a:pt x="2448" y="3058"/>
                </a:lnTo>
                <a:lnTo>
                  <a:pt x="2466" y="3027"/>
                </a:lnTo>
                <a:lnTo>
                  <a:pt x="2482" y="2997"/>
                </a:lnTo>
                <a:lnTo>
                  <a:pt x="2498" y="2965"/>
                </a:lnTo>
                <a:lnTo>
                  <a:pt x="2513" y="2932"/>
                </a:lnTo>
                <a:lnTo>
                  <a:pt x="2527" y="2899"/>
                </a:lnTo>
                <a:lnTo>
                  <a:pt x="2538" y="2864"/>
                </a:lnTo>
                <a:lnTo>
                  <a:pt x="2547" y="2830"/>
                </a:lnTo>
                <a:lnTo>
                  <a:pt x="2556" y="2795"/>
                </a:lnTo>
                <a:lnTo>
                  <a:pt x="2563" y="2759"/>
                </a:lnTo>
                <a:lnTo>
                  <a:pt x="2569" y="2723"/>
                </a:lnTo>
                <a:lnTo>
                  <a:pt x="2573" y="2687"/>
                </a:lnTo>
                <a:lnTo>
                  <a:pt x="2576" y="2649"/>
                </a:lnTo>
                <a:lnTo>
                  <a:pt x="2577" y="2611"/>
                </a:lnTo>
                <a:lnTo>
                  <a:pt x="2577" y="2277"/>
                </a:lnTo>
                <a:lnTo>
                  <a:pt x="3138" y="2277"/>
                </a:lnTo>
                <a:lnTo>
                  <a:pt x="3138" y="2606"/>
                </a:lnTo>
                <a:close/>
              </a:path>
            </a:pathLst>
          </a:custGeom>
          <a:solidFill>
            <a:srgbClr val="F6C171"/>
          </a:solidFill>
          <a:ln>
            <a:noFill/>
          </a:ln>
          <a:extLst>
            <a:ext uri="{91240B29-F687-4F45-9708-019B960494DF}">
              <a14:hiddenLine xmlns:a14="http://schemas.microsoft.com/office/drawing/2010/main" w="9525">
                <a:solidFill>
                  <a:srgbClr val="000000"/>
                </a:solidFill>
                <a:round/>
              </a14:hiddenLine>
            </a:ext>
          </a:extLst>
        </p:spPr>
        <p:txBody>
          <a:bodyPr bIns="324000" anchor="ctr">
            <a:scene3d>
              <a:camera prst="orthographicFront"/>
              <a:lightRig rig="threePt" dir="t"/>
            </a:scene3d>
            <a:sp3d>
              <a:contourClr>
                <a:srgbClr val="FFFFFF"/>
              </a:contourClr>
            </a:sp3d>
          </a:bodyPr>
          <a:p>
            <a:pPr algn="ctr">
              <a:defRPr/>
            </a:pPr>
            <a:r>
              <a:rPr lang="en-US" altLang="zh-CN" sz="2135" b="1" dirty="0">
                <a:solidFill>
                  <a:sysClr val="window" lastClr="FFFFFF"/>
                </a:solidFill>
              </a:rPr>
              <a:t>1</a:t>
            </a:r>
            <a:endParaRPr lang="en-US" altLang="zh-CN" sz="2135" b="1" dirty="0">
              <a:solidFill>
                <a:sysClr val="window" lastClr="FFFFFF"/>
              </a:solidFill>
            </a:endParaRPr>
          </a:p>
        </p:txBody>
      </p:sp>
      <p:sp>
        <p:nvSpPr>
          <p:cNvPr id="5" name="矩形 4"/>
          <p:cNvSpPr/>
          <p:nvPr>
            <p:custDataLst>
              <p:tags r:id="rId3"/>
            </p:custDataLst>
          </p:nvPr>
        </p:nvSpPr>
        <p:spPr>
          <a:xfrm>
            <a:off x="1168091" y="5549622"/>
            <a:ext cx="10854713" cy="1374140"/>
          </a:xfrm>
          <a:prstGeom prst="rect">
            <a:avLst/>
          </a:prstGeom>
          <a:ln>
            <a:solidFill>
              <a:schemeClr val="accent1"/>
            </a:solidFill>
          </a:ln>
        </p:spPr>
        <p:txBody>
          <a:bodyPr wrap="square" anchor="ctr" anchorCtr="0">
            <a:spAutoFit/>
          </a:bodyPr>
          <a:p>
            <a:pPr algn="just">
              <a:lnSpc>
                <a:spcPct val="130000"/>
              </a:lnSpc>
            </a:pPr>
            <a:r>
              <a:rPr lang="zh-CN" sz="2135" b="1">
                <a:latin typeface="Calibri" panose="020F0502020204030204" charset="0"/>
                <a:ea typeface="宋体" panose="02010600030101010101" pitchFamily="2" charset="-122"/>
                <a:sym typeface="+mn-ea"/>
              </a:rPr>
              <a:t>必备知识</a:t>
            </a:r>
            <a:r>
              <a:rPr lang="zh-CN" sz="2135">
                <a:latin typeface="Calibri" panose="020F0502020204030204" charset="0"/>
                <a:ea typeface="宋体" panose="02010600030101010101" pitchFamily="2" charset="-122"/>
                <a:sym typeface="+mn-ea"/>
              </a:rPr>
              <a:t>：通过史料探究，情境探究，问题探究，合作探究得出的结论掌握五四运动的背景，意义，马克思主义传播，共产党成立的背景，意义，国共合作的原因、高潮及影响等</a:t>
            </a:r>
            <a:r>
              <a:rPr lang="zh-CN" sz="2135" b="1">
                <a:solidFill>
                  <a:srgbClr val="FF0000"/>
                </a:solidFill>
                <a:latin typeface="Calibri" panose="020F0502020204030204" charset="0"/>
                <a:ea typeface="宋体" panose="02010600030101010101" pitchFamily="2" charset="-122"/>
                <a:sym typeface="+mn-ea"/>
              </a:rPr>
              <a:t>基本知识。</a:t>
            </a:r>
            <a:endParaRPr lang="zh-CN" altLang="en-US" sz="2135">
              <a:latin typeface="楷体" panose="02010609060101010101" charset="-122"/>
              <a:ea typeface="楷体" panose="02010609060101010101" charset="-122"/>
              <a:cs typeface="楷体" panose="02010609060101010101" charset="-122"/>
            </a:endParaRPr>
          </a:p>
        </p:txBody>
      </p:sp>
      <p:sp>
        <p:nvSpPr>
          <p:cNvPr id="23" name="KSO_Shape"/>
          <p:cNvSpPr/>
          <p:nvPr>
            <p:custDataLst>
              <p:tags r:id="rId4"/>
            </p:custDataLst>
          </p:nvPr>
        </p:nvSpPr>
        <p:spPr bwMode="auto">
          <a:xfrm>
            <a:off x="1533427" y="4413613"/>
            <a:ext cx="521671" cy="802572"/>
          </a:xfrm>
          <a:custGeom>
            <a:avLst/>
            <a:gdLst>
              <a:gd name="T0" fmla="*/ 910439 w 3481"/>
              <a:gd name="T1" fmla="*/ 237503 h 5358"/>
              <a:gd name="T2" fmla="*/ 865272 w 3481"/>
              <a:gd name="T3" fmla="*/ 131195 h 5358"/>
              <a:gd name="T4" fmla="*/ 785253 w 3481"/>
              <a:gd name="T5" fmla="*/ 50843 h 5358"/>
              <a:gd name="T6" fmla="*/ 678917 w 3481"/>
              <a:gd name="T7" fmla="*/ 6044 h 5358"/>
              <a:gd name="T8" fmla="*/ 573647 w 3481"/>
              <a:gd name="T9" fmla="*/ 3555 h 5358"/>
              <a:gd name="T10" fmla="*/ 464822 w 3481"/>
              <a:gd name="T11" fmla="*/ 43021 h 5358"/>
              <a:gd name="T12" fmla="*/ 381246 w 3481"/>
              <a:gd name="T13" fmla="*/ 119462 h 5358"/>
              <a:gd name="T14" fmla="*/ 331457 w 3481"/>
              <a:gd name="T15" fmla="*/ 222926 h 5358"/>
              <a:gd name="T16" fmla="*/ 61170 w 3481"/>
              <a:gd name="T17" fmla="*/ 687620 h 5358"/>
              <a:gd name="T18" fmla="*/ 17782 w 3481"/>
              <a:gd name="T19" fmla="*/ 705398 h 5358"/>
              <a:gd name="T20" fmla="*/ 0 w 3481"/>
              <a:gd name="T21" fmla="*/ 748774 h 5358"/>
              <a:gd name="T22" fmla="*/ 6046 w 3481"/>
              <a:gd name="T23" fmla="*/ 1015076 h 5358"/>
              <a:gd name="T24" fmla="*/ 33075 w 3481"/>
              <a:gd name="T25" fmla="*/ 1127072 h 5358"/>
              <a:gd name="T26" fmla="*/ 80019 w 3481"/>
              <a:gd name="T27" fmla="*/ 1230179 h 5358"/>
              <a:gd name="T28" fmla="*/ 143323 w 3481"/>
              <a:gd name="T29" fmla="*/ 1322265 h 5358"/>
              <a:gd name="T30" fmla="*/ 222275 w 3481"/>
              <a:gd name="T31" fmla="*/ 1401195 h 5358"/>
              <a:gd name="T32" fmla="*/ 314386 w 3481"/>
              <a:gd name="T33" fmla="*/ 1464838 h 5358"/>
              <a:gd name="T34" fmla="*/ 417166 w 3481"/>
              <a:gd name="T35" fmla="*/ 1511414 h 5358"/>
              <a:gd name="T36" fmla="*/ 529192 w 3481"/>
              <a:gd name="T37" fmla="*/ 1538791 h 5358"/>
              <a:gd name="T38" fmla="*/ 306562 w 3481"/>
              <a:gd name="T39" fmla="*/ 1785538 h 5358"/>
              <a:gd name="T40" fmla="*/ 270642 w 3481"/>
              <a:gd name="T41" fmla="*/ 1815048 h 5358"/>
              <a:gd name="T42" fmla="*/ 264596 w 3481"/>
              <a:gd name="T43" fmla="*/ 1855935 h 5358"/>
              <a:gd name="T44" fmla="*/ 290558 w 3481"/>
              <a:gd name="T45" fmla="*/ 1894334 h 5358"/>
              <a:gd name="T46" fmla="*/ 913639 w 3481"/>
              <a:gd name="T47" fmla="*/ 1905000 h 5358"/>
              <a:gd name="T48" fmla="*/ 957027 w 3481"/>
              <a:gd name="T49" fmla="*/ 1886867 h 5358"/>
              <a:gd name="T50" fmla="*/ 974809 w 3481"/>
              <a:gd name="T51" fmla="*/ 1843847 h 5358"/>
              <a:gd name="T52" fmla="*/ 960939 w 3481"/>
              <a:gd name="T53" fmla="*/ 1805092 h 5358"/>
              <a:gd name="T54" fmla="*/ 920041 w 3481"/>
              <a:gd name="T55" fmla="*/ 1783404 h 5358"/>
              <a:gd name="T56" fmla="*/ 737953 w 3481"/>
              <a:gd name="T57" fmla="*/ 1534169 h 5358"/>
              <a:gd name="T58" fmla="*/ 847846 w 3481"/>
              <a:gd name="T59" fmla="*/ 1501459 h 5358"/>
              <a:gd name="T60" fmla="*/ 948136 w 3481"/>
              <a:gd name="T61" fmla="*/ 1450260 h 5358"/>
              <a:gd name="T62" fmla="*/ 1037046 w 3481"/>
              <a:gd name="T63" fmla="*/ 1382707 h 5358"/>
              <a:gd name="T64" fmla="*/ 1112086 w 3481"/>
              <a:gd name="T65" fmla="*/ 1300577 h 5358"/>
              <a:gd name="T66" fmla="*/ 1171834 w 3481"/>
              <a:gd name="T67" fmla="*/ 1205291 h 5358"/>
              <a:gd name="T68" fmla="*/ 1213799 w 3481"/>
              <a:gd name="T69" fmla="*/ 1100050 h 5358"/>
              <a:gd name="T70" fmla="*/ 1235494 w 3481"/>
              <a:gd name="T71" fmla="*/ 986277 h 5358"/>
              <a:gd name="T72" fmla="*/ 1237272 w 3481"/>
              <a:gd name="T73" fmla="*/ 736330 h 5358"/>
              <a:gd name="T74" fmla="*/ 1211666 w 3481"/>
              <a:gd name="T75" fmla="*/ 697931 h 5358"/>
              <a:gd name="T76" fmla="*/ 121629 w 3481"/>
              <a:gd name="T77" fmla="*/ 926545 h 5358"/>
              <a:gd name="T78" fmla="*/ 324344 w 3481"/>
              <a:gd name="T79" fmla="*/ 968144 h 5358"/>
              <a:gd name="T80" fmla="*/ 355284 w 3481"/>
              <a:gd name="T81" fmla="*/ 1065563 h 5358"/>
              <a:gd name="T82" fmla="*/ 415388 w 3481"/>
              <a:gd name="T83" fmla="*/ 1144849 h 5358"/>
              <a:gd name="T84" fmla="*/ 498607 w 3481"/>
              <a:gd name="T85" fmla="*/ 1200314 h 5358"/>
              <a:gd name="T86" fmla="*/ 557999 w 3481"/>
              <a:gd name="T87" fmla="*/ 1225557 h 5358"/>
              <a:gd name="T88" fmla="*/ 469089 w 3481"/>
              <a:gd name="T89" fmla="*/ 1397996 h 5358"/>
              <a:gd name="T90" fmla="*/ 312608 w 3481"/>
              <a:gd name="T91" fmla="*/ 1315154 h 5358"/>
              <a:gd name="T92" fmla="*/ 195246 w 3481"/>
              <a:gd name="T93" fmla="*/ 1185025 h 5358"/>
              <a:gd name="T94" fmla="*/ 135143 w 3481"/>
              <a:gd name="T95" fmla="*/ 1041386 h 5358"/>
              <a:gd name="T96" fmla="*/ 122696 w 3481"/>
              <a:gd name="T97" fmla="*/ 950011 h 5358"/>
              <a:gd name="T98" fmla="*/ 1115287 w 3481"/>
              <a:gd name="T99" fmla="*/ 961744 h 5358"/>
              <a:gd name="T100" fmla="*/ 1099995 w 3481"/>
              <a:gd name="T101" fmla="*/ 1052408 h 5358"/>
              <a:gd name="T102" fmla="*/ 1031000 w 3481"/>
              <a:gd name="T103" fmla="*/ 1203513 h 5358"/>
              <a:gd name="T104" fmla="*/ 907949 w 3481"/>
              <a:gd name="T105" fmla="*/ 1328665 h 5358"/>
              <a:gd name="T106" fmla="*/ 747555 w 3481"/>
              <a:gd name="T107" fmla="*/ 1404040 h 5358"/>
              <a:gd name="T108" fmla="*/ 679628 w 3481"/>
              <a:gd name="T109" fmla="*/ 1224135 h 5358"/>
              <a:gd name="T110" fmla="*/ 739731 w 3481"/>
              <a:gd name="T111" fmla="*/ 1200314 h 5358"/>
              <a:gd name="T112" fmla="*/ 822595 w 3481"/>
              <a:gd name="T113" fmla="*/ 1144849 h 5358"/>
              <a:gd name="T114" fmla="*/ 882699 w 3481"/>
              <a:gd name="T115" fmla="*/ 1065563 h 5358"/>
              <a:gd name="T116" fmla="*/ 913639 w 3481"/>
              <a:gd name="T117" fmla="*/ 968144 h 5358"/>
              <a:gd name="T118" fmla="*/ 1115998 w 3481"/>
              <a:gd name="T119" fmla="*/ 926545 h 5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1" h="5358">
                <a:moveTo>
                  <a:pt x="3310" y="1934"/>
                </a:moveTo>
                <a:lnTo>
                  <a:pt x="2577" y="1934"/>
                </a:lnTo>
                <a:lnTo>
                  <a:pt x="2577" y="837"/>
                </a:lnTo>
                <a:lnTo>
                  <a:pt x="2576" y="793"/>
                </a:lnTo>
                <a:lnTo>
                  <a:pt x="2572" y="751"/>
                </a:lnTo>
                <a:lnTo>
                  <a:pt x="2567" y="709"/>
                </a:lnTo>
                <a:lnTo>
                  <a:pt x="2560" y="668"/>
                </a:lnTo>
                <a:lnTo>
                  <a:pt x="2551" y="627"/>
                </a:lnTo>
                <a:lnTo>
                  <a:pt x="2539" y="588"/>
                </a:lnTo>
                <a:lnTo>
                  <a:pt x="2527" y="549"/>
                </a:lnTo>
                <a:lnTo>
                  <a:pt x="2511" y="511"/>
                </a:lnTo>
                <a:lnTo>
                  <a:pt x="2495" y="474"/>
                </a:lnTo>
                <a:lnTo>
                  <a:pt x="2476" y="437"/>
                </a:lnTo>
                <a:lnTo>
                  <a:pt x="2455" y="403"/>
                </a:lnTo>
                <a:lnTo>
                  <a:pt x="2433" y="369"/>
                </a:lnTo>
                <a:lnTo>
                  <a:pt x="2410" y="336"/>
                </a:lnTo>
                <a:lnTo>
                  <a:pt x="2386" y="305"/>
                </a:lnTo>
                <a:lnTo>
                  <a:pt x="2360" y="274"/>
                </a:lnTo>
                <a:lnTo>
                  <a:pt x="2332" y="245"/>
                </a:lnTo>
                <a:lnTo>
                  <a:pt x="2302" y="218"/>
                </a:lnTo>
                <a:lnTo>
                  <a:pt x="2273" y="191"/>
                </a:lnTo>
                <a:lnTo>
                  <a:pt x="2241" y="166"/>
                </a:lnTo>
                <a:lnTo>
                  <a:pt x="2208" y="143"/>
                </a:lnTo>
                <a:lnTo>
                  <a:pt x="2175" y="121"/>
                </a:lnTo>
                <a:lnTo>
                  <a:pt x="2139" y="101"/>
                </a:lnTo>
                <a:lnTo>
                  <a:pt x="2104" y="83"/>
                </a:lnTo>
                <a:lnTo>
                  <a:pt x="2066" y="66"/>
                </a:lnTo>
                <a:lnTo>
                  <a:pt x="2028" y="51"/>
                </a:lnTo>
                <a:lnTo>
                  <a:pt x="1990" y="38"/>
                </a:lnTo>
                <a:lnTo>
                  <a:pt x="1949" y="27"/>
                </a:lnTo>
                <a:lnTo>
                  <a:pt x="1909" y="17"/>
                </a:lnTo>
                <a:lnTo>
                  <a:pt x="1868" y="10"/>
                </a:lnTo>
                <a:lnTo>
                  <a:pt x="1827" y="5"/>
                </a:lnTo>
                <a:lnTo>
                  <a:pt x="1784" y="1"/>
                </a:lnTo>
                <a:lnTo>
                  <a:pt x="1741" y="0"/>
                </a:lnTo>
                <a:lnTo>
                  <a:pt x="1698" y="1"/>
                </a:lnTo>
                <a:lnTo>
                  <a:pt x="1655" y="5"/>
                </a:lnTo>
                <a:lnTo>
                  <a:pt x="1613" y="10"/>
                </a:lnTo>
                <a:lnTo>
                  <a:pt x="1573" y="17"/>
                </a:lnTo>
                <a:lnTo>
                  <a:pt x="1532" y="27"/>
                </a:lnTo>
                <a:lnTo>
                  <a:pt x="1492" y="38"/>
                </a:lnTo>
                <a:lnTo>
                  <a:pt x="1454" y="51"/>
                </a:lnTo>
                <a:lnTo>
                  <a:pt x="1416" y="66"/>
                </a:lnTo>
                <a:lnTo>
                  <a:pt x="1378" y="83"/>
                </a:lnTo>
                <a:lnTo>
                  <a:pt x="1342" y="101"/>
                </a:lnTo>
                <a:lnTo>
                  <a:pt x="1307" y="121"/>
                </a:lnTo>
                <a:lnTo>
                  <a:pt x="1274" y="143"/>
                </a:lnTo>
                <a:lnTo>
                  <a:pt x="1241" y="166"/>
                </a:lnTo>
                <a:lnTo>
                  <a:pt x="1209" y="191"/>
                </a:lnTo>
                <a:lnTo>
                  <a:pt x="1178" y="218"/>
                </a:lnTo>
                <a:lnTo>
                  <a:pt x="1150" y="245"/>
                </a:lnTo>
                <a:lnTo>
                  <a:pt x="1122" y="274"/>
                </a:lnTo>
                <a:lnTo>
                  <a:pt x="1096" y="305"/>
                </a:lnTo>
                <a:lnTo>
                  <a:pt x="1072" y="336"/>
                </a:lnTo>
                <a:lnTo>
                  <a:pt x="1048" y="369"/>
                </a:lnTo>
                <a:lnTo>
                  <a:pt x="1026" y="403"/>
                </a:lnTo>
                <a:lnTo>
                  <a:pt x="1005" y="437"/>
                </a:lnTo>
                <a:lnTo>
                  <a:pt x="987" y="474"/>
                </a:lnTo>
                <a:lnTo>
                  <a:pt x="971" y="511"/>
                </a:lnTo>
                <a:lnTo>
                  <a:pt x="955" y="549"/>
                </a:lnTo>
                <a:lnTo>
                  <a:pt x="943" y="588"/>
                </a:lnTo>
                <a:lnTo>
                  <a:pt x="932" y="627"/>
                </a:lnTo>
                <a:lnTo>
                  <a:pt x="922" y="668"/>
                </a:lnTo>
                <a:lnTo>
                  <a:pt x="915" y="709"/>
                </a:lnTo>
                <a:lnTo>
                  <a:pt x="910" y="751"/>
                </a:lnTo>
                <a:lnTo>
                  <a:pt x="906" y="793"/>
                </a:lnTo>
                <a:lnTo>
                  <a:pt x="905" y="837"/>
                </a:lnTo>
                <a:lnTo>
                  <a:pt x="905" y="1934"/>
                </a:lnTo>
                <a:lnTo>
                  <a:pt x="172" y="1934"/>
                </a:lnTo>
                <a:lnTo>
                  <a:pt x="153" y="1935"/>
                </a:lnTo>
                <a:lnTo>
                  <a:pt x="137" y="1938"/>
                </a:lnTo>
                <a:lnTo>
                  <a:pt x="120" y="1941"/>
                </a:lnTo>
                <a:lnTo>
                  <a:pt x="104" y="1948"/>
                </a:lnTo>
                <a:lnTo>
                  <a:pt x="90" y="1955"/>
                </a:lnTo>
                <a:lnTo>
                  <a:pt x="76" y="1963"/>
                </a:lnTo>
                <a:lnTo>
                  <a:pt x="63" y="1973"/>
                </a:lnTo>
                <a:lnTo>
                  <a:pt x="50" y="1984"/>
                </a:lnTo>
                <a:lnTo>
                  <a:pt x="39" y="1997"/>
                </a:lnTo>
                <a:lnTo>
                  <a:pt x="30" y="2010"/>
                </a:lnTo>
                <a:lnTo>
                  <a:pt x="21" y="2024"/>
                </a:lnTo>
                <a:lnTo>
                  <a:pt x="14" y="2038"/>
                </a:lnTo>
                <a:lnTo>
                  <a:pt x="8" y="2054"/>
                </a:lnTo>
                <a:lnTo>
                  <a:pt x="4" y="2071"/>
                </a:lnTo>
                <a:lnTo>
                  <a:pt x="1" y="2087"/>
                </a:lnTo>
                <a:lnTo>
                  <a:pt x="0" y="2106"/>
                </a:lnTo>
                <a:lnTo>
                  <a:pt x="0" y="2606"/>
                </a:lnTo>
                <a:lnTo>
                  <a:pt x="0" y="2649"/>
                </a:lnTo>
                <a:lnTo>
                  <a:pt x="3" y="2690"/>
                </a:lnTo>
                <a:lnTo>
                  <a:pt x="5" y="2732"/>
                </a:lnTo>
                <a:lnTo>
                  <a:pt x="8" y="2774"/>
                </a:lnTo>
                <a:lnTo>
                  <a:pt x="12" y="2814"/>
                </a:lnTo>
                <a:lnTo>
                  <a:pt x="17" y="2855"/>
                </a:lnTo>
                <a:lnTo>
                  <a:pt x="25" y="2895"/>
                </a:lnTo>
                <a:lnTo>
                  <a:pt x="32" y="2936"/>
                </a:lnTo>
                <a:lnTo>
                  <a:pt x="39" y="2976"/>
                </a:lnTo>
                <a:lnTo>
                  <a:pt x="49" y="3015"/>
                </a:lnTo>
                <a:lnTo>
                  <a:pt x="59" y="3054"/>
                </a:lnTo>
                <a:lnTo>
                  <a:pt x="70" y="3094"/>
                </a:lnTo>
                <a:lnTo>
                  <a:pt x="81" y="3132"/>
                </a:lnTo>
                <a:lnTo>
                  <a:pt x="93" y="3170"/>
                </a:lnTo>
                <a:lnTo>
                  <a:pt x="107" y="3208"/>
                </a:lnTo>
                <a:lnTo>
                  <a:pt x="122" y="3244"/>
                </a:lnTo>
                <a:lnTo>
                  <a:pt x="136" y="3281"/>
                </a:lnTo>
                <a:lnTo>
                  <a:pt x="152" y="3318"/>
                </a:lnTo>
                <a:lnTo>
                  <a:pt x="169" y="3355"/>
                </a:lnTo>
                <a:lnTo>
                  <a:pt x="187" y="3390"/>
                </a:lnTo>
                <a:lnTo>
                  <a:pt x="205" y="3425"/>
                </a:lnTo>
                <a:lnTo>
                  <a:pt x="225" y="3460"/>
                </a:lnTo>
                <a:lnTo>
                  <a:pt x="244" y="3493"/>
                </a:lnTo>
                <a:lnTo>
                  <a:pt x="265" y="3528"/>
                </a:lnTo>
                <a:lnTo>
                  <a:pt x="286" y="3561"/>
                </a:lnTo>
                <a:lnTo>
                  <a:pt x="308" y="3594"/>
                </a:lnTo>
                <a:lnTo>
                  <a:pt x="331" y="3626"/>
                </a:lnTo>
                <a:lnTo>
                  <a:pt x="354" y="3658"/>
                </a:lnTo>
                <a:lnTo>
                  <a:pt x="379" y="3688"/>
                </a:lnTo>
                <a:lnTo>
                  <a:pt x="403" y="3719"/>
                </a:lnTo>
                <a:lnTo>
                  <a:pt x="429" y="3748"/>
                </a:lnTo>
                <a:lnTo>
                  <a:pt x="455" y="3778"/>
                </a:lnTo>
                <a:lnTo>
                  <a:pt x="482" y="3806"/>
                </a:lnTo>
                <a:lnTo>
                  <a:pt x="509" y="3834"/>
                </a:lnTo>
                <a:lnTo>
                  <a:pt x="537" y="3862"/>
                </a:lnTo>
                <a:lnTo>
                  <a:pt x="566" y="3889"/>
                </a:lnTo>
                <a:lnTo>
                  <a:pt x="595" y="3915"/>
                </a:lnTo>
                <a:lnTo>
                  <a:pt x="625" y="3941"/>
                </a:lnTo>
                <a:lnTo>
                  <a:pt x="656" y="3965"/>
                </a:lnTo>
                <a:lnTo>
                  <a:pt x="687" y="3990"/>
                </a:lnTo>
                <a:lnTo>
                  <a:pt x="718" y="4013"/>
                </a:lnTo>
                <a:lnTo>
                  <a:pt x="750" y="4036"/>
                </a:lnTo>
                <a:lnTo>
                  <a:pt x="782" y="4058"/>
                </a:lnTo>
                <a:lnTo>
                  <a:pt x="815" y="4079"/>
                </a:lnTo>
                <a:lnTo>
                  <a:pt x="850" y="4100"/>
                </a:lnTo>
                <a:lnTo>
                  <a:pt x="884" y="4120"/>
                </a:lnTo>
                <a:lnTo>
                  <a:pt x="918" y="4139"/>
                </a:lnTo>
                <a:lnTo>
                  <a:pt x="954" y="4158"/>
                </a:lnTo>
                <a:lnTo>
                  <a:pt x="989" y="4175"/>
                </a:lnTo>
                <a:lnTo>
                  <a:pt x="1025" y="4192"/>
                </a:lnTo>
                <a:lnTo>
                  <a:pt x="1062" y="4208"/>
                </a:lnTo>
                <a:lnTo>
                  <a:pt x="1098" y="4223"/>
                </a:lnTo>
                <a:lnTo>
                  <a:pt x="1135" y="4237"/>
                </a:lnTo>
                <a:lnTo>
                  <a:pt x="1173" y="4251"/>
                </a:lnTo>
                <a:lnTo>
                  <a:pt x="1211" y="4264"/>
                </a:lnTo>
                <a:lnTo>
                  <a:pt x="1249" y="4275"/>
                </a:lnTo>
                <a:lnTo>
                  <a:pt x="1288" y="4286"/>
                </a:lnTo>
                <a:lnTo>
                  <a:pt x="1328" y="4296"/>
                </a:lnTo>
                <a:lnTo>
                  <a:pt x="1367" y="4306"/>
                </a:lnTo>
                <a:lnTo>
                  <a:pt x="1407" y="4315"/>
                </a:lnTo>
                <a:lnTo>
                  <a:pt x="1447" y="4322"/>
                </a:lnTo>
                <a:lnTo>
                  <a:pt x="1488" y="4328"/>
                </a:lnTo>
                <a:lnTo>
                  <a:pt x="1529" y="4333"/>
                </a:lnTo>
                <a:lnTo>
                  <a:pt x="1569" y="4338"/>
                </a:lnTo>
                <a:lnTo>
                  <a:pt x="1569" y="5014"/>
                </a:lnTo>
                <a:lnTo>
                  <a:pt x="912" y="5014"/>
                </a:lnTo>
                <a:lnTo>
                  <a:pt x="895" y="5016"/>
                </a:lnTo>
                <a:lnTo>
                  <a:pt x="878" y="5018"/>
                </a:lnTo>
                <a:lnTo>
                  <a:pt x="862" y="5022"/>
                </a:lnTo>
                <a:lnTo>
                  <a:pt x="846" y="5028"/>
                </a:lnTo>
                <a:lnTo>
                  <a:pt x="831" y="5035"/>
                </a:lnTo>
                <a:lnTo>
                  <a:pt x="817" y="5044"/>
                </a:lnTo>
                <a:lnTo>
                  <a:pt x="803" y="5054"/>
                </a:lnTo>
                <a:lnTo>
                  <a:pt x="792" y="5065"/>
                </a:lnTo>
                <a:lnTo>
                  <a:pt x="780" y="5077"/>
                </a:lnTo>
                <a:lnTo>
                  <a:pt x="770" y="5090"/>
                </a:lnTo>
                <a:lnTo>
                  <a:pt x="761" y="5105"/>
                </a:lnTo>
                <a:lnTo>
                  <a:pt x="755" y="5120"/>
                </a:lnTo>
                <a:lnTo>
                  <a:pt x="749" y="5136"/>
                </a:lnTo>
                <a:lnTo>
                  <a:pt x="744" y="5152"/>
                </a:lnTo>
                <a:lnTo>
                  <a:pt x="742" y="5169"/>
                </a:lnTo>
                <a:lnTo>
                  <a:pt x="742" y="5186"/>
                </a:lnTo>
                <a:lnTo>
                  <a:pt x="742" y="5203"/>
                </a:lnTo>
                <a:lnTo>
                  <a:pt x="744" y="5220"/>
                </a:lnTo>
                <a:lnTo>
                  <a:pt x="749" y="5238"/>
                </a:lnTo>
                <a:lnTo>
                  <a:pt x="755" y="5253"/>
                </a:lnTo>
                <a:lnTo>
                  <a:pt x="761" y="5268"/>
                </a:lnTo>
                <a:lnTo>
                  <a:pt x="770" y="5282"/>
                </a:lnTo>
                <a:lnTo>
                  <a:pt x="780" y="5295"/>
                </a:lnTo>
                <a:lnTo>
                  <a:pt x="792" y="5307"/>
                </a:lnTo>
                <a:lnTo>
                  <a:pt x="803" y="5318"/>
                </a:lnTo>
                <a:lnTo>
                  <a:pt x="817" y="5328"/>
                </a:lnTo>
                <a:lnTo>
                  <a:pt x="831" y="5337"/>
                </a:lnTo>
                <a:lnTo>
                  <a:pt x="846" y="5344"/>
                </a:lnTo>
                <a:lnTo>
                  <a:pt x="862" y="5350"/>
                </a:lnTo>
                <a:lnTo>
                  <a:pt x="878" y="5354"/>
                </a:lnTo>
                <a:lnTo>
                  <a:pt x="895" y="5356"/>
                </a:lnTo>
                <a:lnTo>
                  <a:pt x="912" y="5358"/>
                </a:lnTo>
                <a:lnTo>
                  <a:pt x="2569" y="5358"/>
                </a:lnTo>
                <a:lnTo>
                  <a:pt x="2587" y="5356"/>
                </a:lnTo>
                <a:lnTo>
                  <a:pt x="2604" y="5354"/>
                </a:lnTo>
                <a:lnTo>
                  <a:pt x="2620" y="5350"/>
                </a:lnTo>
                <a:lnTo>
                  <a:pt x="2636" y="5344"/>
                </a:lnTo>
                <a:lnTo>
                  <a:pt x="2650" y="5337"/>
                </a:lnTo>
                <a:lnTo>
                  <a:pt x="2665" y="5328"/>
                </a:lnTo>
                <a:lnTo>
                  <a:pt x="2679" y="5318"/>
                </a:lnTo>
                <a:lnTo>
                  <a:pt x="2691" y="5307"/>
                </a:lnTo>
                <a:lnTo>
                  <a:pt x="2702" y="5295"/>
                </a:lnTo>
                <a:lnTo>
                  <a:pt x="2712" y="5282"/>
                </a:lnTo>
                <a:lnTo>
                  <a:pt x="2720" y="5268"/>
                </a:lnTo>
                <a:lnTo>
                  <a:pt x="2728" y="5253"/>
                </a:lnTo>
                <a:lnTo>
                  <a:pt x="2732" y="5238"/>
                </a:lnTo>
                <a:lnTo>
                  <a:pt x="2737" y="5220"/>
                </a:lnTo>
                <a:lnTo>
                  <a:pt x="2740" y="5203"/>
                </a:lnTo>
                <a:lnTo>
                  <a:pt x="2741" y="5186"/>
                </a:lnTo>
                <a:lnTo>
                  <a:pt x="2740" y="5169"/>
                </a:lnTo>
                <a:lnTo>
                  <a:pt x="2737" y="5152"/>
                </a:lnTo>
                <a:lnTo>
                  <a:pt x="2732" y="5136"/>
                </a:lnTo>
                <a:lnTo>
                  <a:pt x="2728" y="5120"/>
                </a:lnTo>
                <a:lnTo>
                  <a:pt x="2720" y="5105"/>
                </a:lnTo>
                <a:lnTo>
                  <a:pt x="2712" y="5090"/>
                </a:lnTo>
                <a:lnTo>
                  <a:pt x="2702" y="5077"/>
                </a:lnTo>
                <a:lnTo>
                  <a:pt x="2691" y="5065"/>
                </a:lnTo>
                <a:lnTo>
                  <a:pt x="2679" y="5054"/>
                </a:lnTo>
                <a:lnTo>
                  <a:pt x="2665" y="5044"/>
                </a:lnTo>
                <a:lnTo>
                  <a:pt x="2650" y="5035"/>
                </a:lnTo>
                <a:lnTo>
                  <a:pt x="2636" y="5028"/>
                </a:lnTo>
                <a:lnTo>
                  <a:pt x="2620" y="5022"/>
                </a:lnTo>
                <a:lnTo>
                  <a:pt x="2604" y="5018"/>
                </a:lnTo>
                <a:lnTo>
                  <a:pt x="2587" y="5016"/>
                </a:lnTo>
                <a:lnTo>
                  <a:pt x="2569" y="5014"/>
                </a:lnTo>
                <a:lnTo>
                  <a:pt x="1912" y="5014"/>
                </a:lnTo>
                <a:lnTo>
                  <a:pt x="1912" y="4338"/>
                </a:lnTo>
                <a:lnTo>
                  <a:pt x="1953" y="4333"/>
                </a:lnTo>
                <a:lnTo>
                  <a:pt x="1995" y="4328"/>
                </a:lnTo>
                <a:lnTo>
                  <a:pt x="2035" y="4322"/>
                </a:lnTo>
                <a:lnTo>
                  <a:pt x="2075" y="4315"/>
                </a:lnTo>
                <a:lnTo>
                  <a:pt x="2115" y="4306"/>
                </a:lnTo>
                <a:lnTo>
                  <a:pt x="2154" y="4296"/>
                </a:lnTo>
                <a:lnTo>
                  <a:pt x="2193" y="4286"/>
                </a:lnTo>
                <a:lnTo>
                  <a:pt x="2232" y="4275"/>
                </a:lnTo>
                <a:lnTo>
                  <a:pt x="2270" y="4264"/>
                </a:lnTo>
                <a:lnTo>
                  <a:pt x="2308" y="4251"/>
                </a:lnTo>
                <a:lnTo>
                  <a:pt x="2346" y="4237"/>
                </a:lnTo>
                <a:lnTo>
                  <a:pt x="2384" y="4223"/>
                </a:lnTo>
                <a:lnTo>
                  <a:pt x="2421" y="4208"/>
                </a:lnTo>
                <a:lnTo>
                  <a:pt x="2457" y="4192"/>
                </a:lnTo>
                <a:lnTo>
                  <a:pt x="2493" y="4175"/>
                </a:lnTo>
                <a:lnTo>
                  <a:pt x="2529" y="4158"/>
                </a:lnTo>
                <a:lnTo>
                  <a:pt x="2563" y="4139"/>
                </a:lnTo>
                <a:lnTo>
                  <a:pt x="2599" y="4120"/>
                </a:lnTo>
                <a:lnTo>
                  <a:pt x="2633" y="4100"/>
                </a:lnTo>
                <a:lnTo>
                  <a:pt x="2666" y="4079"/>
                </a:lnTo>
                <a:lnTo>
                  <a:pt x="2699" y="4058"/>
                </a:lnTo>
                <a:lnTo>
                  <a:pt x="2732" y="4036"/>
                </a:lnTo>
                <a:lnTo>
                  <a:pt x="2764" y="4013"/>
                </a:lnTo>
                <a:lnTo>
                  <a:pt x="2796" y="3990"/>
                </a:lnTo>
                <a:lnTo>
                  <a:pt x="2827" y="3965"/>
                </a:lnTo>
                <a:lnTo>
                  <a:pt x="2857" y="3941"/>
                </a:lnTo>
                <a:lnTo>
                  <a:pt x="2887" y="3915"/>
                </a:lnTo>
                <a:lnTo>
                  <a:pt x="2916" y="3889"/>
                </a:lnTo>
                <a:lnTo>
                  <a:pt x="2945" y="3862"/>
                </a:lnTo>
                <a:lnTo>
                  <a:pt x="2973" y="3834"/>
                </a:lnTo>
                <a:lnTo>
                  <a:pt x="3000" y="3806"/>
                </a:lnTo>
                <a:lnTo>
                  <a:pt x="3027" y="3778"/>
                </a:lnTo>
                <a:lnTo>
                  <a:pt x="3054" y="3748"/>
                </a:lnTo>
                <a:lnTo>
                  <a:pt x="3078" y="3719"/>
                </a:lnTo>
                <a:lnTo>
                  <a:pt x="3104" y="3688"/>
                </a:lnTo>
                <a:lnTo>
                  <a:pt x="3127" y="3658"/>
                </a:lnTo>
                <a:lnTo>
                  <a:pt x="3152" y="3626"/>
                </a:lnTo>
                <a:lnTo>
                  <a:pt x="3174" y="3594"/>
                </a:lnTo>
                <a:lnTo>
                  <a:pt x="3196" y="3561"/>
                </a:lnTo>
                <a:lnTo>
                  <a:pt x="3218" y="3528"/>
                </a:lnTo>
                <a:lnTo>
                  <a:pt x="3237" y="3493"/>
                </a:lnTo>
                <a:lnTo>
                  <a:pt x="3258" y="3460"/>
                </a:lnTo>
                <a:lnTo>
                  <a:pt x="3277" y="3425"/>
                </a:lnTo>
                <a:lnTo>
                  <a:pt x="3295" y="3390"/>
                </a:lnTo>
                <a:lnTo>
                  <a:pt x="3312" y="3355"/>
                </a:lnTo>
                <a:lnTo>
                  <a:pt x="3329" y="3318"/>
                </a:lnTo>
                <a:lnTo>
                  <a:pt x="3345" y="3281"/>
                </a:lnTo>
                <a:lnTo>
                  <a:pt x="3360" y="3244"/>
                </a:lnTo>
                <a:lnTo>
                  <a:pt x="3375" y="3208"/>
                </a:lnTo>
                <a:lnTo>
                  <a:pt x="3388" y="3170"/>
                </a:lnTo>
                <a:lnTo>
                  <a:pt x="3400" y="3132"/>
                </a:lnTo>
                <a:lnTo>
                  <a:pt x="3413" y="3094"/>
                </a:lnTo>
                <a:lnTo>
                  <a:pt x="3424" y="3054"/>
                </a:lnTo>
                <a:lnTo>
                  <a:pt x="3434" y="3015"/>
                </a:lnTo>
                <a:lnTo>
                  <a:pt x="3442" y="2976"/>
                </a:lnTo>
                <a:lnTo>
                  <a:pt x="3451" y="2936"/>
                </a:lnTo>
                <a:lnTo>
                  <a:pt x="3458" y="2895"/>
                </a:lnTo>
                <a:lnTo>
                  <a:pt x="3464" y="2855"/>
                </a:lnTo>
                <a:lnTo>
                  <a:pt x="3469" y="2814"/>
                </a:lnTo>
                <a:lnTo>
                  <a:pt x="3474" y="2774"/>
                </a:lnTo>
                <a:lnTo>
                  <a:pt x="3478" y="2732"/>
                </a:lnTo>
                <a:lnTo>
                  <a:pt x="3480" y="2690"/>
                </a:lnTo>
                <a:lnTo>
                  <a:pt x="3481" y="2649"/>
                </a:lnTo>
                <a:lnTo>
                  <a:pt x="3481" y="2606"/>
                </a:lnTo>
                <a:lnTo>
                  <a:pt x="3481" y="2106"/>
                </a:lnTo>
                <a:lnTo>
                  <a:pt x="3481" y="2087"/>
                </a:lnTo>
                <a:lnTo>
                  <a:pt x="3479" y="2071"/>
                </a:lnTo>
                <a:lnTo>
                  <a:pt x="3474" y="2054"/>
                </a:lnTo>
                <a:lnTo>
                  <a:pt x="3468" y="2038"/>
                </a:lnTo>
                <a:lnTo>
                  <a:pt x="3461" y="2024"/>
                </a:lnTo>
                <a:lnTo>
                  <a:pt x="3452" y="2010"/>
                </a:lnTo>
                <a:lnTo>
                  <a:pt x="3442" y="1997"/>
                </a:lnTo>
                <a:lnTo>
                  <a:pt x="3431" y="1984"/>
                </a:lnTo>
                <a:lnTo>
                  <a:pt x="3419" y="1973"/>
                </a:lnTo>
                <a:lnTo>
                  <a:pt x="3407" y="1963"/>
                </a:lnTo>
                <a:lnTo>
                  <a:pt x="3392" y="1955"/>
                </a:lnTo>
                <a:lnTo>
                  <a:pt x="3377" y="1948"/>
                </a:lnTo>
                <a:lnTo>
                  <a:pt x="3361" y="1941"/>
                </a:lnTo>
                <a:lnTo>
                  <a:pt x="3345" y="1938"/>
                </a:lnTo>
                <a:lnTo>
                  <a:pt x="3328" y="1935"/>
                </a:lnTo>
                <a:lnTo>
                  <a:pt x="3310" y="1934"/>
                </a:lnTo>
                <a:close/>
                <a:moveTo>
                  <a:pt x="342" y="2606"/>
                </a:moveTo>
                <a:lnTo>
                  <a:pt x="342" y="2606"/>
                </a:lnTo>
                <a:lnTo>
                  <a:pt x="342" y="2277"/>
                </a:lnTo>
                <a:lnTo>
                  <a:pt x="905" y="2277"/>
                </a:lnTo>
                <a:lnTo>
                  <a:pt x="905" y="2611"/>
                </a:lnTo>
                <a:lnTo>
                  <a:pt x="906" y="2649"/>
                </a:lnTo>
                <a:lnTo>
                  <a:pt x="908" y="2687"/>
                </a:lnTo>
                <a:lnTo>
                  <a:pt x="912" y="2723"/>
                </a:lnTo>
                <a:lnTo>
                  <a:pt x="918" y="2759"/>
                </a:lnTo>
                <a:lnTo>
                  <a:pt x="926" y="2795"/>
                </a:lnTo>
                <a:lnTo>
                  <a:pt x="934" y="2830"/>
                </a:lnTo>
                <a:lnTo>
                  <a:pt x="944" y="2864"/>
                </a:lnTo>
                <a:lnTo>
                  <a:pt x="956" y="2899"/>
                </a:lnTo>
                <a:lnTo>
                  <a:pt x="969" y="2932"/>
                </a:lnTo>
                <a:lnTo>
                  <a:pt x="983" y="2965"/>
                </a:lnTo>
                <a:lnTo>
                  <a:pt x="999" y="2997"/>
                </a:lnTo>
                <a:lnTo>
                  <a:pt x="1016" y="3027"/>
                </a:lnTo>
                <a:lnTo>
                  <a:pt x="1034" y="3058"/>
                </a:lnTo>
                <a:lnTo>
                  <a:pt x="1053" y="3088"/>
                </a:lnTo>
                <a:lnTo>
                  <a:pt x="1074" y="3116"/>
                </a:lnTo>
                <a:lnTo>
                  <a:pt x="1096" y="3143"/>
                </a:lnTo>
                <a:lnTo>
                  <a:pt x="1119" y="3170"/>
                </a:lnTo>
                <a:lnTo>
                  <a:pt x="1143" y="3195"/>
                </a:lnTo>
                <a:lnTo>
                  <a:pt x="1168" y="3220"/>
                </a:lnTo>
                <a:lnTo>
                  <a:pt x="1194" y="3243"/>
                </a:lnTo>
                <a:lnTo>
                  <a:pt x="1221" y="3266"/>
                </a:lnTo>
                <a:lnTo>
                  <a:pt x="1249" y="3287"/>
                </a:lnTo>
                <a:lnTo>
                  <a:pt x="1277" y="3307"/>
                </a:lnTo>
                <a:lnTo>
                  <a:pt x="1308" y="3327"/>
                </a:lnTo>
                <a:lnTo>
                  <a:pt x="1339" y="3344"/>
                </a:lnTo>
                <a:lnTo>
                  <a:pt x="1369" y="3361"/>
                </a:lnTo>
                <a:lnTo>
                  <a:pt x="1402" y="3376"/>
                </a:lnTo>
                <a:lnTo>
                  <a:pt x="1434" y="3389"/>
                </a:lnTo>
                <a:lnTo>
                  <a:pt x="1469" y="3401"/>
                </a:lnTo>
                <a:lnTo>
                  <a:pt x="1503" y="3412"/>
                </a:lnTo>
                <a:lnTo>
                  <a:pt x="1537" y="3422"/>
                </a:lnTo>
                <a:lnTo>
                  <a:pt x="1573" y="3431"/>
                </a:lnTo>
                <a:lnTo>
                  <a:pt x="1570" y="3439"/>
                </a:lnTo>
                <a:lnTo>
                  <a:pt x="1569" y="3447"/>
                </a:lnTo>
                <a:lnTo>
                  <a:pt x="1569" y="3986"/>
                </a:lnTo>
                <a:lnTo>
                  <a:pt x="1537" y="3982"/>
                </a:lnTo>
                <a:lnTo>
                  <a:pt x="1505" y="3976"/>
                </a:lnTo>
                <a:lnTo>
                  <a:pt x="1474" y="3971"/>
                </a:lnTo>
                <a:lnTo>
                  <a:pt x="1442" y="3964"/>
                </a:lnTo>
                <a:lnTo>
                  <a:pt x="1380" y="3949"/>
                </a:lnTo>
                <a:lnTo>
                  <a:pt x="1319" y="3932"/>
                </a:lnTo>
                <a:lnTo>
                  <a:pt x="1259" y="3911"/>
                </a:lnTo>
                <a:lnTo>
                  <a:pt x="1200" y="3888"/>
                </a:lnTo>
                <a:lnTo>
                  <a:pt x="1143" y="3862"/>
                </a:lnTo>
                <a:lnTo>
                  <a:pt x="1087" y="3835"/>
                </a:lnTo>
                <a:lnTo>
                  <a:pt x="1032" y="3805"/>
                </a:lnTo>
                <a:lnTo>
                  <a:pt x="980" y="3772"/>
                </a:lnTo>
                <a:lnTo>
                  <a:pt x="928" y="3737"/>
                </a:lnTo>
                <a:lnTo>
                  <a:pt x="879" y="3699"/>
                </a:lnTo>
                <a:lnTo>
                  <a:pt x="830" y="3661"/>
                </a:lnTo>
                <a:lnTo>
                  <a:pt x="785" y="3620"/>
                </a:lnTo>
                <a:lnTo>
                  <a:pt x="741" y="3577"/>
                </a:lnTo>
                <a:lnTo>
                  <a:pt x="698" y="3531"/>
                </a:lnTo>
                <a:lnTo>
                  <a:pt x="657" y="3485"/>
                </a:lnTo>
                <a:lnTo>
                  <a:pt x="619" y="3436"/>
                </a:lnTo>
                <a:lnTo>
                  <a:pt x="582" y="3385"/>
                </a:lnTo>
                <a:lnTo>
                  <a:pt x="549" y="3333"/>
                </a:lnTo>
                <a:lnTo>
                  <a:pt x="517" y="3280"/>
                </a:lnTo>
                <a:lnTo>
                  <a:pt x="488" y="3225"/>
                </a:lnTo>
                <a:lnTo>
                  <a:pt x="462" y="3168"/>
                </a:lnTo>
                <a:lnTo>
                  <a:pt x="438" y="3110"/>
                </a:lnTo>
                <a:lnTo>
                  <a:pt x="416" y="3051"/>
                </a:lnTo>
                <a:lnTo>
                  <a:pt x="397" y="2991"/>
                </a:lnTo>
                <a:lnTo>
                  <a:pt x="389" y="2960"/>
                </a:lnTo>
                <a:lnTo>
                  <a:pt x="380" y="2929"/>
                </a:lnTo>
                <a:lnTo>
                  <a:pt x="374" y="2898"/>
                </a:lnTo>
                <a:lnTo>
                  <a:pt x="367" y="2867"/>
                </a:lnTo>
                <a:lnTo>
                  <a:pt x="362" y="2835"/>
                </a:lnTo>
                <a:lnTo>
                  <a:pt x="357" y="2803"/>
                </a:lnTo>
                <a:lnTo>
                  <a:pt x="352" y="2770"/>
                </a:lnTo>
                <a:lnTo>
                  <a:pt x="350" y="2738"/>
                </a:lnTo>
                <a:lnTo>
                  <a:pt x="346" y="2705"/>
                </a:lnTo>
                <a:lnTo>
                  <a:pt x="345" y="2672"/>
                </a:lnTo>
                <a:lnTo>
                  <a:pt x="343" y="2639"/>
                </a:lnTo>
                <a:lnTo>
                  <a:pt x="342" y="2606"/>
                </a:lnTo>
                <a:close/>
                <a:moveTo>
                  <a:pt x="3138" y="2606"/>
                </a:moveTo>
                <a:lnTo>
                  <a:pt x="3138" y="2606"/>
                </a:lnTo>
                <a:lnTo>
                  <a:pt x="3138" y="2639"/>
                </a:lnTo>
                <a:lnTo>
                  <a:pt x="3137" y="2672"/>
                </a:lnTo>
                <a:lnTo>
                  <a:pt x="3136" y="2705"/>
                </a:lnTo>
                <a:lnTo>
                  <a:pt x="3132" y="2738"/>
                </a:lnTo>
                <a:lnTo>
                  <a:pt x="3130" y="2770"/>
                </a:lnTo>
                <a:lnTo>
                  <a:pt x="3125" y="2803"/>
                </a:lnTo>
                <a:lnTo>
                  <a:pt x="3120" y="2835"/>
                </a:lnTo>
                <a:lnTo>
                  <a:pt x="3115" y="2867"/>
                </a:lnTo>
                <a:lnTo>
                  <a:pt x="3108" y="2898"/>
                </a:lnTo>
                <a:lnTo>
                  <a:pt x="3101" y="2929"/>
                </a:lnTo>
                <a:lnTo>
                  <a:pt x="3093" y="2960"/>
                </a:lnTo>
                <a:lnTo>
                  <a:pt x="3084" y="2991"/>
                </a:lnTo>
                <a:lnTo>
                  <a:pt x="3066" y="3051"/>
                </a:lnTo>
                <a:lnTo>
                  <a:pt x="3044" y="3110"/>
                </a:lnTo>
                <a:lnTo>
                  <a:pt x="3019" y="3168"/>
                </a:lnTo>
                <a:lnTo>
                  <a:pt x="2994" y="3225"/>
                </a:lnTo>
                <a:lnTo>
                  <a:pt x="2964" y="3280"/>
                </a:lnTo>
                <a:lnTo>
                  <a:pt x="2932" y="3333"/>
                </a:lnTo>
                <a:lnTo>
                  <a:pt x="2899" y="3385"/>
                </a:lnTo>
                <a:lnTo>
                  <a:pt x="2862" y="3436"/>
                </a:lnTo>
                <a:lnTo>
                  <a:pt x="2824" y="3485"/>
                </a:lnTo>
                <a:lnTo>
                  <a:pt x="2784" y="3531"/>
                </a:lnTo>
                <a:lnTo>
                  <a:pt x="2742" y="3577"/>
                </a:lnTo>
                <a:lnTo>
                  <a:pt x="2697" y="3620"/>
                </a:lnTo>
                <a:lnTo>
                  <a:pt x="2652" y="3661"/>
                </a:lnTo>
                <a:lnTo>
                  <a:pt x="2604" y="3699"/>
                </a:lnTo>
                <a:lnTo>
                  <a:pt x="2553" y="3737"/>
                </a:lnTo>
                <a:lnTo>
                  <a:pt x="2502" y="3772"/>
                </a:lnTo>
                <a:lnTo>
                  <a:pt x="2449" y="3805"/>
                </a:lnTo>
                <a:lnTo>
                  <a:pt x="2395" y="3835"/>
                </a:lnTo>
                <a:lnTo>
                  <a:pt x="2339" y="3862"/>
                </a:lnTo>
                <a:lnTo>
                  <a:pt x="2281" y="3888"/>
                </a:lnTo>
                <a:lnTo>
                  <a:pt x="2223" y="3911"/>
                </a:lnTo>
                <a:lnTo>
                  <a:pt x="2162" y="3932"/>
                </a:lnTo>
                <a:lnTo>
                  <a:pt x="2102" y="3949"/>
                </a:lnTo>
                <a:lnTo>
                  <a:pt x="2040" y="3964"/>
                </a:lnTo>
                <a:lnTo>
                  <a:pt x="2008" y="3971"/>
                </a:lnTo>
                <a:lnTo>
                  <a:pt x="1976" y="3976"/>
                </a:lnTo>
                <a:lnTo>
                  <a:pt x="1944" y="3982"/>
                </a:lnTo>
                <a:lnTo>
                  <a:pt x="1912" y="3986"/>
                </a:lnTo>
                <a:lnTo>
                  <a:pt x="1912" y="3447"/>
                </a:lnTo>
                <a:lnTo>
                  <a:pt x="1911" y="3443"/>
                </a:lnTo>
                <a:lnTo>
                  <a:pt x="1911" y="3439"/>
                </a:lnTo>
                <a:lnTo>
                  <a:pt x="1909" y="3431"/>
                </a:lnTo>
                <a:lnTo>
                  <a:pt x="1944" y="3422"/>
                </a:lnTo>
                <a:lnTo>
                  <a:pt x="1979" y="3412"/>
                </a:lnTo>
                <a:lnTo>
                  <a:pt x="2013" y="3401"/>
                </a:lnTo>
                <a:lnTo>
                  <a:pt x="2047" y="3389"/>
                </a:lnTo>
                <a:lnTo>
                  <a:pt x="2080" y="3376"/>
                </a:lnTo>
                <a:lnTo>
                  <a:pt x="2112" y="3361"/>
                </a:lnTo>
                <a:lnTo>
                  <a:pt x="2143" y="3344"/>
                </a:lnTo>
                <a:lnTo>
                  <a:pt x="2173" y="3327"/>
                </a:lnTo>
                <a:lnTo>
                  <a:pt x="2204" y="3307"/>
                </a:lnTo>
                <a:lnTo>
                  <a:pt x="2232" y="3287"/>
                </a:lnTo>
                <a:lnTo>
                  <a:pt x="2261" y="3266"/>
                </a:lnTo>
                <a:lnTo>
                  <a:pt x="2287" y="3243"/>
                </a:lnTo>
                <a:lnTo>
                  <a:pt x="2313" y="3220"/>
                </a:lnTo>
                <a:lnTo>
                  <a:pt x="2339" y="3195"/>
                </a:lnTo>
                <a:lnTo>
                  <a:pt x="2362" y="3170"/>
                </a:lnTo>
                <a:lnTo>
                  <a:pt x="2386" y="3143"/>
                </a:lnTo>
                <a:lnTo>
                  <a:pt x="2408" y="3116"/>
                </a:lnTo>
                <a:lnTo>
                  <a:pt x="2428" y="3088"/>
                </a:lnTo>
                <a:lnTo>
                  <a:pt x="2448" y="3058"/>
                </a:lnTo>
                <a:lnTo>
                  <a:pt x="2466" y="3027"/>
                </a:lnTo>
                <a:lnTo>
                  <a:pt x="2482" y="2997"/>
                </a:lnTo>
                <a:lnTo>
                  <a:pt x="2498" y="2965"/>
                </a:lnTo>
                <a:lnTo>
                  <a:pt x="2513" y="2932"/>
                </a:lnTo>
                <a:lnTo>
                  <a:pt x="2527" y="2899"/>
                </a:lnTo>
                <a:lnTo>
                  <a:pt x="2538" y="2864"/>
                </a:lnTo>
                <a:lnTo>
                  <a:pt x="2547" y="2830"/>
                </a:lnTo>
                <a:lnTo>
                  <a:pt x="2556" y="2795"/>
                </a:lnTo>
                <a:lnTo>
                  <a:pt x="2563" y="2759"/>
                </a:lnTo>
                <a:lnTo>
                  <a:pt x="2569" y="2723"/>
                </a:lnTo>
                <a:lnTo>
                  <a:pt x="2573" y="2687"/>
                </a:lnTo>
                <a:lnTo>
                  <a:pt x="2576" y="2649"/>
                </a:lnTo>
                <a:lnTo>
                  <a:pt x="2577" y="2611"/>
                </a:lnTo>
                <a:lnTo>
                  <a:pt x="2577" y="2277"/>
                </a:lnTo>
                <a:lnTo>
                  <a:pt x="3138" y="2277"/>
                </a:lnTo>
                <a:lnTo>
                  <a:pt x="3138" y="2606"/>
                </a:lnTo>
                <a:close/>
              </a:path>
            </a:pathLst>
          </a:custGeom>
          <a:solidFill>
            <a:srgbClr val="F27255"/>
          </a:solidFill>
          <a:ln>
            <a:noFill/>
          </a:ln>
          <a:extLst>
            <a:ext uri="{91240B29-F687-4F45-9708-019B960494DF}">
              <a14:hiddenLine xmlns:a14="http://schemas.microsoft.com/office/drawing/2010/main" w="9525">
                <a:solidFill>
                  <a:srgbClr val="000000"/>
                </a:solidFill>
                <a:round/>
              </a14:hiddenLine>
            </a:ext>
          </a:extLst>
        </p:spPr>
        <p:txBody>
          <a:bodyPr bIns="324000" anchor="ctr">
            <a:scene3d>
              <a:camera prst="orthographicFront"/>
              <a:lightRig rig="threePt" dir="t"/>
            </a:scene3d>
            <a:sp3d>
              <a:contourClr>
                <a:srgbClr val="FFFFFF"/>
              </a:contourClr>
            </a:sp3d>
          </a:bodyPr>
          <a:p>
            <a:pPr algn="ctr">
              <a:defRPr/>
            </a:pPr>
            <a:r>
              <a:rPr lang="en-US" altLang="zh-CN" sz="2135" b="1" dirty="0">
                <a:solidFill>
                  <a:sysClr val="window" lastClr="FFFFFF"/>
                </a:solidFill>
              </a:rPr>
              <a:t>2</a:t>
            </a:r>
            <a:endParaRPr lang="en-US" altLang="zh-CN" sz="2135" b="1" dirty="0">
              <a:solidFill>
                <a:sysClr val="window" lastClr="FFFFFF"/>
              </a:solidFill>
            </a:endParaRPr>
          </a:p>
        </p:txBody>
      </p:sp>
      <p:sp>
        <p:nvSpPr>
          <p:cNvPr id="24" name="矩形 23"/>
          <p:cNvSpPr/>
          <p:nvPr>
            <p:custDataLst>
              <p:tags r:id="rId5"/>
            </p:custDataLst>
          </p:nvPr>
        </p:nvSpPr>
        <p:spPr>
          <a:xfrm>
            <a:off x="2387600" y="4128135"/>
            <a:ext cx="9791700" cy="1374140"/>
          </a:xfrm>
          <a:prstGeom prst="rect">
            <a:avLst/>
          </a:prstGeom>
          <a:ln>
            <a:solidFill>
              <a:schemeClr val="accent1"/>
            </a:solidFill>
          </a:ln>
        </p:spPr>
        <p:txBody>
          <a:bodyPr wrap="square" anchor="ctr" anchorCtr="0">
            <a:spAutoFit/>
          </a:bodyPr>
          <a:p>
            <a:pPr algn="just">
              <a:lnSpc>
                <a:spcPct val="130000"/>
              </a:lnSpc>
            </a:pPr>
            <a:r>
              <a:rPr lang="zh-CN" sz="2135" b="1">
                <a:latin typeface="Calibri" panose="020F0502020204030204" charset="0"/>
                <a:ea typeface="宋体" panose="02010600030101010101" pitchFamily="2" charset="-122"/>
                <a:sym typeface="+mn-ea"/>
              </a:rPr>
              <a:t>关键能力</a:t>
            </a:r>
            <a:r>
              <a:rPr lang="zh-CN" sz="2135">
                <a:latin typeface="Calibri" panose="020F0502020204030204" charset="0"/>
                <a:ea typeface="宋体" panose="02010600030101010101" pitchFamily="2" charset="-122"/>
                <a:sym typeface="+mn-ea"/>
              </a:rPr>
              <a:t>：通过史料探究培养</a:t>
            </a:r>
            <a:r>
              <a:rPr lang="zh-CN" sz="2135" b="1">
                <a:solidFill>
                  <a:srgbClr val="FF0000"/>
                </a:solidFill>
                <a:latin typeface="Calibri" panose="020F0502020204030204" charset="0"/>
                <a:ea typeface="宋体" panose="02010600030101010101" pitchFamily="2" charset="-122"/>
                <a:sym typeface="+mn-ea"/>
              </a:rPr>
              <a:t>概括归纳的能力，辩证思维能力</a:t>
            </a:r>
            <a:r>
              <a:rPr lang="zh-CN" sz="2135">
                <a:latin typeface="Calibri" panose="020F0502020204030204" charset="0"/>
                <a:ea typeface="宋体" panose="02010600030101010101" pitchFamily="2" charset="-122"/>
                <a:sym typeface="+mn-ea"/>
              </a:rPr>
              <a:t>，通过情境探究培养学生</a:t>
            </a:r>
            <a:r>
              <a:rPr lang="zh-CN" sz="2135" b="1">
                <a:solidFill>
                  <a:srgbClr val="FF0000"/>
                </a:solidFill>
                <a:latin typeface="Calibri" panose="020F0502020204030204" charset="0"/>
                <a:ea typeface="宋体" panose="02010600030101010101" pitchFamily="2" charset="-122"/>
                <a:sym typeface="+mn-ea"/>
              </a:rPr>
              <a:t>创新思维，学以致用的能力</a:t>
            </a:r>
            <a:r>
              <a:rPr lang="zh-CN" sz="2135">
                <a:latin typeface="Calibri" panose="020F0502020204030204" charset="0"/>
                <a:ea typeface="宋体" panose="02010600030101010101" pitchFamily="2" charset="-122"/>
                <a:sym typeface="+mn-ea"/>
              </a:rPr>
              <a:t>，通过合作探究，培养学生</a:t>
            </a:r>
            <a:r>
              <a:rPr lang="zh-CN" sz="2135" b="1">
                <a:solidFill>
                  <a:srgbClr val="FF0000"/>
                </a:solidFill>
                <a:latin typeface="Calibri" panose="020F0502020204030204" charset="0"/>
                <a:ea typeface="宋体" panose="02010600030101010101" pitchFamily="2" charset="-122"/>
                <a:sym typeface="+mn-ea"/>
              </a:rPr>
              <a:t>发现问题解决问题能力，和团队合作能力。</a:t>
            </a:r>
            <a:endParaRPr lang="zh-CN" altLang="zh-CN" sz="2135" b="1" kern="0" dirty="0">
              <a:solidFill>
                <a:srgbClr val="FF0000"/>
              </a:solidFill>
              <a:latin typeface="Calibri" panose="020F0502020204030204" charset="0"/>
              <a:ea typeface="宋体" panose="02010600030101010101" pitchFamily="2" charset="-122"/>
              <a:sym typeface="+mn-ea"/>
            </a:endParaRPr>
          </a:p>
        </p:txBody>
      </p:sp>
      <p:sp>
        <p:nvSpPr>
          <p:cNvPr id="26" name="KSO_Shape"/>
          <p:cNvSpPr/>
          <p:nvPr>
            <p:custDataLst>
              <p:tags r:id="rId6"/>
            </p:custDataLst>
          </p:nvPr>
        </p:nvSpPr>
        <p:spPr bwMode="auto">
          <a:xfrm>
            <a:off x="3091401" y="2995154"/>
            <a:ext cx="521671" cy="802572"/>
          </a:xfrm>
          <a:custGeom>
            <a:avLst/>
            <a:gdLst>
              <a:gd name="T0" fmla="*/ 910439 w 3481"/>
              <a:gd name="T1" fmla="*/ 237503 h 5358"/>
              <a:gd name="T2" fmla="*/ 865272 w 3481"/>
              <a:gd name="T3" fmla="*/ 131195 h 5358"/>
              <a:gd name="T4" fmla="*/ 785253 w 3481"/>
              <a:gd name="T5" fmla="*/ 50843 h 5358"/>
              <a:gd name="T6" fmla="*/ 678917 w 3481"/>
              <a:gd name="T7" fmla="*/ 6044 h 5358"/>
              <a:gd name="T8" fmla="*/ 573647 w 3481"/>
              <a:gd name="T9" fmla="*/ 3555 h 5358"/>
              <a:gd name="T10" fmla="*/ 464822 w 3481"/>
              <a:gd name="T11" fmla="*/ 43021 h 5358"/>
              <a:gd name="T12" fmla="*/ 381246 w 3481"/>
              <a:gd name="T13" fmla="*/ 119462 h 5358"/>
              <a:gd name="T14" fmla="*/ 331457 w 3481"/>
              <a:gd name="T15" fmla="*/ 222926 h 5358"/>
              <a:gd name="T16" fmla="*/ 61170 w 3481"/>
              <a:gd name="T17" fmla="*/ 687620 h 5358"/>
              <a:gd name="T18" fmla="*/ 17782 w 3481"/>
              <a:gd name="T19" fmla="*/ 705398 h 5358"/>
              <a:gd name="T20" fmla="*/ 0 w 3481"/>
              <a:gd name="T21" fmla="*/ 748774 h 5358"/>
              <a:gd name="T22" fmla="*/ 6046 w 3481"/>
              <a:gd name="T23" fmla="*/ 1015076 h 5358"/>
              <a:gd name="T24" fmla="*/ 33075 w 3481"/>
              <a:gd name="T25" fmla="*/ 1127072 h 5358"/>
              <a:gd name="T26" fmla="*/ 80019 w 3481"/>
              <a:gd name="T27" fmla="*/ 1230179 h 5358"/>
              <a:gd name="T28" fmla="*/ 143323 w 3481"/>
              <a:gd name="T29" fmla="*/ 1322265 h 5358"/>
              <a:gd name="T30" fmla="*/ 222275 w 3481"/>
              <a:gd name="T31" fmla="*/ 1401195 h 5358"/>
              <a:gd name="T32" fmla="*/ 314386 w 3481"/>
              <a:gd name="T33" fmla="*/ 1464838 h 5358"/>
              <a:gd name="T34" fmla="*/ 417166 w 3481"/>
              <a:gd name="T35" fmla="*/ 1511414 h 5358"/>
              <a:gd name="T36" fmla="*/ 529192 w 3481"/>
              <a:gd name="T37" fmla="*/ 1538791 h 5358"/>
              <a:gd name="T38" fmla="*/ 306562 w 3481"/>
              <a:gd name="T39" fmla="*/ 1785538 h 5358"/>
              <a:gd name="T40" fmla="*/ 270642 w 3481"/>
              <a:gd name="T41" fmla="*/ 1815048 h 5358"/>
              <a:gd name="T42" fmla="*/ 264596 w 3481"/>
              <a:gd name="T43" fmla="*/ 1855935 h 5358"/>
              <a:gd name="T44" fmla="*/ 290558 w 3481"/>
              <a:gd name="T45" fmla="*/ 1894334 h 5358"/>
              <a:gd name="T46" fmla="*/ 913639 w 3481"/>
              <a:gd name="T47" fmla="*/ 1905000 h 5358"/>
              <a:gd name="T48" fmla="*/ 957027 w 3481"/>
              <a:gd name="T49" fmla="*/ 1886867 h 5358"/>
              <a:gd name="T50" fmla="*/ 974809 w 3481"/>
              <a:gd name="T51" fmla="*/ 1843847 h 5358"/>
              <a:gd name="T52" fmla="*/ 960939 w 3481"/>
              <a:gd name="T53" fmla="*/ 1805092 h 5358"/>
              <a:gd name="T54" fmla="*/ 920041 w 3481"/>
              <a:gd name="T55" fmla="*/ 1783404 h 5358"/>
              <a:gd name="T56" fmla="*/ 737953 w 3481"/>
              <a:gd name="T57" fmla="*/ 1534169 h 5358"/>
              <a:gd name="T58" fmla="*/ 847846 w 3481"/>
              <a:gd name="T59" fmla="*/ 1501459 h 5358"/>
              <a:gd name="T60" fmla="*/ 948136 w 3481"/>
              <a:gd name="T61" fmla="*/ 1450260 h 5358"/>
              <a:gd name="T62" fmla="*/ 1037046 w 3481"/>
              <a:gd name="T63" fmla="*/ 1382707 h 5358"/>
              <a:gd name="T64" fmla="*/ 1112086 w 3481"/>
              <a:gd name="T65" fmla="*/ 1300577 h 5358"/>
              <a:gd name="T66" fmla="*/ 1171834 w 3481"/>
              <a:gd name="T67" fmla="*/ 1205291 h 5358"/>
              <a:gd name="T68" fmla="*/ 1213799 w 3481"/>
              <a:gd name="T69" fmla="*/ 1100050 h 5358"/>
              <a:gd name="T70" fmla="*/ 1235494 w 3481"/>
              <a:gd name="T71" fmla="*/ 986277 h 5358"/>
              <a:gd name="T72" fmla="*/ 1237272 w 3481"/>
              <a:gd name="T73" fmla="*/ 736330 h 5358"/>
              <a:gd name="T74" fmla="*/ 1211666 w 3481"/>
              <a:gd name="T75" fmla="*/ 697931 h 5358"/>
              <a:gd name="T76" fmla="*/ 121629 w 3481"/>
              <a:gd name="T77" fmla="*/ 926545 h 5358"/>
              <a:gd name="T78" fmla="*/ 324344 w 3481"/>
              <a:gd name="T79" fmla="*/ 968144 h 5358"/>
              <a:gd name="T80" fmla="*/ 355284 w 3481"/>
              <a:gd name="T81" fmla="*/ 1065563 h 5358"/>
              <a:gd name="T82" fmla="*/ 415388 w 3481"/>
              <a:gd name="T83" fmla="*/ 1144849 h 5358"/>
              <a:gd name="T84" fmla="*/ 498607 w 3481"/>
              <a:gd name="T85" fmla="*/ 1200314 h 5358"/>
              <a:gd name="T86" fmla="*/ 557999 w 3481"/>
              <a:gd name="T87" fmla="*/ 1225557 h 5358"/>
              <a:gd name="T88" fmla="*/ 469089 w 3481"/>
              <a:gd name="T89" fmla="*/ 1397996 h 5358"/>
              <a:gd name="T90" fmla="*/ 312608 w 3481"/>
              <a:gd name="T91" fmla="*/ 1315154 h 5358"/>
              <a:gd name="T92" fmla="*/ 195246 w 3481"/>
              <a:gd name="T93" fmla="*/ 1185025 h 5358"/>
              <a:gd name="T94" fmla="*/ 135143 w 3481"/>
              <a:gd name="T95" fmla="*/ 1041386 h 5358"/>
              <a:gd name="T96" fmla="*/ 122696 w 3481"/>
              <a:gd name="T97" fmla="*/ 950011 h 5358"/>
              <a:gd name="T98" fmla="*/ 1115287 w 3481"/>
              <a:gd name="T99" fmla="*/ 961744 h 5358"/>
              <a:gd name="T100" fmla="*/ 1099995 w 3481"/>
              <a:gd name="T101" fmla="*/ 1052408 h 5358"/>
              <a:gd name="T102" fmla="*/ 1031000 w 3481"/>
              <a:gd name="T103" fmla="*/ 1203513 h 5358"/>
              <a:gd name="T104" fmla="*/ 907949 w 3481"/>
              <a:gd name="T105" fmla="*/ 1328665 h 5358"/>
              <a:gd name="T106" fmla="*/ 747555 w 3481"/>
              <a:gd name="T107" fmla="*/ 1404040 h 5358"/>
              <a:gd name="T108" fmla="*/ 679628 w 3481"/>
              <a:gd name="T109" fmla="*/ 1224135 h 5358"/>
              <a:gd name="T110" fmla="*/ 739731 w 3481"/>
              <a:gd name="T111" fmla="*/ 1200314 h 5358"/>
              <a:gd name="T112" fmla="*/ 822595 w 3481"/>
              <a:gd name="T113" fmla="*/ 1144849 h 5358"/>
              <a:gd name="T114" fmla="*/ 882699 w 3481"/>
              <a:gd name="T115" fmla="*/ 1065563 h 5358"/>
              <a:gd name="T116" fmla="*/ 913639 w 3481"/>
              <a:gd name="T117" fmla="*/ 968144 h 5358"/>
              <a:gd name="T118" fmla="*/ 1115998 w 3481"/>
              <a:gd name="T119" fmla="*/ 926545 h 5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1" h="5358">
                <a:moveTo>
                  <a:pt x="3310" y="1934"/>
                </a:moveTo>
                <a:lnTo>
                  <a:pt x="2577" y="1934"/>
                </a:lnTo>
                <a:lnTo>
                  <a:pt x="2577" y="837"/>
                </a:lnTo>
                <a:lnTo>
                  <a:pt x="2576" y="793"/>
                </a:lnTo>
                <a:lnTo>
                  <a:pt x="2572" y="751"/>
                </a:lnTo>
                <a:lnTo>
                  <a:pt x="2567" y="709"/>
                </a:lnTo>
                <a:lnTo>
                  <a:pt x="2560" y="668"/>
                </a:lnTo>
                <a:lnTo>
                  <a:pt x="2551" y="627"/>
                </a:lnTo>
                <a:lnTo>
                  <a:pt x="2539" y="588"/>
                </a:lnTo>
                <a:lnTo>
                  <a:pt x="2527" y="549"/>
                </a:lnTo>
                <a:lnTo>
                  <a:pt x="2511" y="511"/>
                </a:lnTo>
                <a:lnTo>
                  <a:pt x="2495" y="474"/>
                </a:lnTo>
                <a:lnTo>
                  <a:pt x="2476" y="437"/>
                </a:lnTo>
                <a:lnTo>
                  <a:pt x="2455" y="403"/>
                </a:lnTo>
                <a:lnTo>
                  <a:pt x="2433" y="369"/>
                </a:lnTo>
                <a:lnTo>
                  <a:pt x="2410" y="336"/>
                </a:lnTo>
                <a:lnTo>
                  <a:pt x="2386" y="305"/>
                </a:lnTo>
                <a:lnTo>
                  <a:pt x="2360" y="274"/>
                </a:lnTo>
                <a:lnTo>
                  <a:pt x="2332" y="245"/>
                </a:lnTo>
                <a:lnTo>
                  <a:pt x="2302" y="218"/>
                </a:lnTo>
                <a:lnTo>
                  <a:pt x="2273" y="191"/>
                </a:lnTo>
                <a:lnTo>
                  <a:pt x="2241" y="166"/>
                </a:lnTo>
                <a:lnTo>
                  <a:pt x="2208" y="143"/>
                </a:lnTo>
                <a:lnTo>
                  <a:pt x="2175" y="121"/>
                </a:lnTo>
                <a:lnTo>
                  <a:pt x="2139" y="101"/>
                </a:lnTo>
                <a:lnTo>
                  <a:pt x="2104" y="83"/>
                </a:lnTo>
                <a:lnTo>
                  <a:pt x="2066" y="66"/>
                </a:lnTo>
                <a:lnTo>
                  <a:pt x="2028" y="51"/>
                </a:lnTo>
                <a:lnTo>
                  <a:pt x="1990" y="38"/>
                </a:lnTo>
                <a:lnTo>
                  <a:pt x="1949" y="27"/>
                </a:lnTo>
                <a:lnTo>
                  <a:pt x="1909" y="17"/>
                </a:lnTo>
                <a:lnTo>
                  <a:pt x="1868" y="10"/>
                </a:lnTo>
                <a:lnTo>
                  <a:pt x="1827" y="5"/>
                </a:lnTo>
                <a:lnTo>
                  <a:pt x="1784" y="1"/>
                </a:lnTo>
                <a:lnTo>
                  <a:pt x="1741" y="0"/>
                </a:lnTo>
                <a:lnTo>
                  <a:pt x="1698" y="1"/>
                </a:lnTo>
                <a:lnTo>
                  <a:pt x="1655" y="5"/>
                </a:lnTo>
                <a:lnTo>
                  <a:pt x="1613" y="10"/>
                </a:lnTo>
                <a:lnTo>
                  <a:pt x="1573" y="17"/>
                </a:lnTo>
                <a:lnTo>
                  <a:pt x="1532" y="27"/>
                </a:lnTo>
                <a:lnTo>
                  <a:pt x="1492" y="38"/>
                </a:lnTo>
                <a:lnTo>
                  <a:pt x="1454" y="51"/>
                </a:lnTo>
                <a:lnTo>
                  <a:pt x="1416" y="66"/>
                </a:lnTo>
                <a:lnTo>
                  <a:pt x="1378" y="83"/>
                </a:lnTo>
                <a:lnTo>
                  <a:pt x="1342" y="101"/>
                </a:lnTo>
                <a:lnTo>
                  <a:pt x="1307" y="121"/>
                </a:lnTo>
                <a:lnTo>
                  <a:pt x="1274" y="143"/>
                </a:lnTo>
                <a:lnTo>
                  <a:pt x="1241" y="166"/>
                </a:lnTo>
                <a:lnTo>
                  <a:pt x="1209" y="191"/>
                </a:lnTo>
                <a:lnTo>
                  <a:pt x="1178" y="218"/>
                </a:lnTo>
                <a:lnTo>
                  <a:pt x="1150" y="245"/>
                </a:lnTo>
                <a:lnTo>
                  <a:pt x="1122" y="274"/>
                </a:lnTo>
                <a:lnTo>
                  <a:pt x="1096" y="305"/>
                </a:lnTo>
                <a:lnTo>
                  <a:pt x="1072" y="336"/>
                </a:lnTo>
                <a:lnTo>
                  <a:pt x="1048" y="369"/>
                </a:lnTo>
                <a:lnTo>
                  <a:pt x="1026" y="403"/>
                </a:lnTo>
                <a:lnTo>
                  <a:pt x="1005" y="437"/>
                </a:lnTo>
                <a:lnTo>
                  <a:pt x="987" y="474"/>
                </a:lnTo>
                <a:lnTo>
                  <a:pt x="971" y="511"/>
                </a:lnTo>
                <a:lnTo>
                  <a:pt x="955" y="549"/>
                </a:lnTo>
                <a:lnTo>
                  <a:pt x="943" y="588"/>
                </a:lnTo>
                <a:lnTo>
                  <a:pt x="932" y="627"/>
                </a:lnTo>
                <a:lnTo>
                  <a:pt x="922" y="668"/>
                </a:lnTo>
                <a:lnTo>
                  <a:pt x="915" y="709"/>
                </a:lnTo>
                <a:lnTo>
                  <a:pt x="910" y="751"/>
                </a:lnTo>
                <a:lnTo>
                  <a:pt x="906" y="793"/>
                </a:lnTo>
                <a:lnTo>
                  <a:pt x="905" y="837"/>
                </a:lnTo>
                <a:lnTo>
                  <a:pt x="905" y="1934"/>
                </a:lnTo>
                <a:lnTo>
                  <a:pt x="172" y="1934"/>
                </a:lnTo>
                <a:lnTo>
                  <a:pt x="153" y="1935"/>
                </a:lnTo>
                <a:lnTo>
                  <a:pt x="137" y="1938"/>
                </a:lnTo>
                <a:lnTo>
                  <a:pt x="120" y="1941"/>
                </a:lnTo>
                <a:lnTo>
                  <a:pt x="104" y="1948"/>
                </a:lnTo>
                <a:lnTo>
                  <a:pt x="90" y="1955"/>
                </a:lnTo>
                <a:lnTo>
                  <a:pt x="76" y="1963"/>
                </a:lnTo>
                <a:lnTo>
                  <a:pt x="63" y="1973"/>
                </a:lnTo>
                <a:lnTo>
                  <a:pt x="50" y="1984"/>
                </a:lnTo>
                <a:lnTo>
                  <a:pt x="39" y="1997"/>
                </a:lnTo>
                <a:lnTo>
                  <a:pt x="30" y="2010"/>
                </a:lnTo>
                <a:lnTo>
                  <a:pt x="21" y="2024"/>
                </a:lnTo>
                <a:lnTo>
                  <a:pt x="14" y="2038"/>
                </a:lnTo>
                <a:lnTo>
                  <a:pt x="8" y="2054"/>
                </a:lnTo>
                <a:lnTo>
                  <a:pt x="4" y="2071"/>
                </a:lnTo>
                <a:lnTo>
                  <a:pt x="1" y="2087"/>
                </a:lnTo>
                <a:lnTo>
                  <a:pt x="0" y="2106"/>
                </a:lnTo>
                <a:lnTo>
                  <a:pt x="0" y="2606"/>
                </a:lnTo>
                <a:lnTo>
                  <a:pt x="0" y="2649"/>
                </a:lnTo>
                <a:lnTo>
                  <a:pt x="3" y="2690"/>
                </a:lnTo>
                <a:lnTo>
                  <a:pt x="5" y="2732"/>
                </a:lnTo>
                <a:lnTo>
                  <a:pt x="8" y="2774"/>
                </a:lnTo>
                <a:lnTo>
                  <a:pt x="12" y="2814"/>
                </a:lnTo>
                <a:lnTo>
                  <a:pt x="17" y="2855"/>
                </a:lnTo>
                <a:lnTo>
                  <a:pt x="25" y="2895"/>
                </a:lnTo>
                <a:lnTo>
                  <a:pt x="32" y="2936"/>
                </a:lnTo>
                <a:lnTo>
                  <a:pt x="39" y="2976"/>
                </a:lnTo>
                <a:lnTo>
                  <a:pt x="49" y="3015"/>
                </a:lnTo>
                <a:lnTo>
                  <a:pt x="59" y="3054"/>
                </a:lnTo>
                <a:lnTo>
                  <a:pt x="70" y="3094"/>
                </a:lnTo>
                <a:lnTo>
                  <a:pt x="81" y="3132"/>
                </a:lnTo>
                <a:lnTo>
                  <a:pt x="93" y="3170"/>
                </a:lnTo>
                <a:lnTo>
                  <a:pt x="107" y="3208"/>
                </a:lnTo>
                <a:lnTo>
                  <a:pt x="122" y="3244"/>
                </a:lnTo>
                <a:lnTo>
                  <a:pt x="136" y="3281"/>
                </a:lnTo>
                <a:lnTo>
                  <a:pt x="152" y="3318"/>
                </a:lnTo>
                <a:lnTo>
                  <a:pt x="169" y="3355"/>
                </a:lnTo>
                <a:lnTo>
                  <a:pt x="187" y="3390"/>
                </a:lnTo>
                <a:lnTo>
                  <a:pt x="205" y="3425"/>
                </a:lnTo>
                <a:lnTo>
                  <a:pt x="225" y="3460"/>
                </a:lnTo>
                <a:lnTo>
                  <a:pt x="244" y="3493"/>
                </a:lnTo>
                <a:lnTo>
                  <a:pt x="265" y="3528"/>
                </a:lnTo>
                <a:lnTo>
                  <a:pt x="286" y="3561"/>
                </a:lnTo>
                <a:lnTo>
                  <a:pt x="308" y="3594"/>
                </a:lnTo>
                <a:lnTo>
                  <a:pt x="331" y="3626"/>
                </a:lnTo>
                <a:lnTo>
                  <a:pt x="354" y="3658"/>
                </a:lnTo>
                <a:lnTo>
                  <a:pt x="379" y="3688"/>
                </a:lnTo>
                <a:lnTo>
                  <a:pt x="403" y="3719"/>
                </a:lnTo>
                <a:lnTo>
                  <a:pt x="429" y="3748"/>
                </a:lnTo>
                <a:lnTo>
                  <a:pt x="455" y="3778"/>
                </a:lnTo>
                <a:lnTo>
                  <a:pt x="482" y="3806"/>
                </a:lnTo>
                <a:lnTo>
                  <a:pt x="509" y="3834"/>
                </a:lnTo>
                <a:lnTo>
                  <a:pt x="537" y="3862"/>
                </a:lnTo>
                <a:lnTo>
                  <a:pt x="566" y="3889"/>
                </a:lnTo>
                <a:lnTo>
                  <a:pt x="595" y="3915"/>
                </a:lnTo>
                <a:lnTo>
                  <a:pt x="625" y="3941"/>
                </a:lnTo>
                <a:lnTo>
                  <a:pt x="656" y="3965"/>
                </a:lnTo>
                <a:lnTo>
                  <a:pt x="687" y="3990"/>
                </a:lnTo>
                <a:lnTo>
                  <a:pt x="718" y="4013"/>
                </a:lnTo>
                <a:lnTo>
                  <a:pt x="750" y="4036"/>
                </a:lnTo>
                <a:lnTo>
                  <a:pt x="782" y="4058"/>
                </a:lnTo>
                <a:lnTo>
                  <a:pt x="815" y="4079"/>
                </a:lnTo>
                <a:lnTo>
                  <a:pt x="850" y="4100"/>
                </a:lnTo>
                <a:lnTo>
                  <a:pt x="884" y="4120"/>
                </a:lnTo>
                <a:lnTo>
                  <a:pt x="918" y="4139"/>
                </a:lnTo>
                <a:lnTo>
                  <a:pt x="954" y="4158"/>
                </a:lnTo>
                <a:lnTo>
                  <a:pt x="989" y="4175"/>
                </a:lnTo>
                <a:lnTo>
                  <a:pt x="1025" y="4192"/>
                </a:lnTo>
                <a:lnTo>
                  <a:pt x="1062" y="4208"/>
                </a:lnTo>
                <a:lnTo>
                  <a:pt x="1098" y="4223"/>
                </a:lnTo>
                <a:lnTo>
                  <a:pt x="1135" y="4237"/>
                </a:lnTo>
                <a:lnTo>
                  <a:pt x="1173" y="4251"/>
                </a:lnTo>
                <a:lnTo>
                  <a:pt x="1211" y="4264"/>
                </a:lnTo>
                <a:lnTo>
                  <a:pt x="1249" y="4275"/>
                </a:lnTo>
                <a:lnTo>
                  <a:pt x="1288" y="4286"/>
                </a:lnTo>
                <a:lnTo>
                  <a:pt x="1328" y="4296"/>
                </a:lnTo>
                <a:lnTo>
                  <a:pt x="1367" y="4306"/>
                </a:lnTo>
                <a:lnTo>
                  <a:pt x="1407" y="4315"/>
                </a:lnTo>
                <a:lnTo>
                  <a:pt x="1447" y="4322"/>
                </a:lnTo>
                <a:lnTo>
                  <a:pt x="1488" y="4328"/>
                </a:lnTo>
                <a:lnTo>
                  <a:pt x="1529" y="4333"/>
                </a:lnTo>
                <a:lnTo>
                  <a:pt x="1569" y="4338"/>
                </a:lnTo>
                <a:lnTo>
                  <a:pt x="1569" y="5014"/>
                </a:lnTo>
                <a:lnTo>
                  <a:pt x="912" y="5014"/>
                </a:lnTo>
                <a:lnTo>
                  <a:pt x="895" y="5016"/>
                </a:lnTo>
                <a:lnTo>
                  <a:pt x="878" y="5018"/>
                </a:lnTo>
                <a:lnTo>
                  <a:pt x="862" y="5022"/>
                </a:lnTo>
                <a:lnTo>
                  <a:pt x="846" y="5028"/>
                </a:lnTo>
                <a:lnTo>
                  <a:pt x="831" y="5035"/>
                </a:lnTo>
                <a:lnTo>
                  <a:pt x="817" y="5044"/>
                </a:lnTo>
                <a:lnTo>
                  <a:pt x="803" y="5054"/>
                </a:lnTo>
                <a:lnTo>
                  <a:pt x="792" y="5065"/>
                </a:lnTo>
                <a:lnTo>
                  <a:pt x="780" y="5077"/>
                </a:lnTo>
                <a:lnTo>
                  <a:pt x="770" y="5090"/>
                </a:lnTo>
                <a:lnTo>
                  <a:pt x="761" y="5105"/>
                </a:lnTo>
                <a:lnTo>
                  <a:pt x="755" y="5120"/>
                </a:lnTo>
                <a:lnTo>
                  <a:pt x="749" y="5136"/>
                </a:lnTo>
                <a:lnTo>
                  <a:pt x="744" y="5152"/>
                </a:lnTo>
                <a:lnTo>
                  <a:pt x="742" y="5169"/>
                </a:lnTo>
                <a:lnTo>
                  <a:pt x="742" y="5186"/>
                </a:lnTo>
                <a:lnTo>
                  <a:pt x="742" y="5203"/>
                </a:lnTo>
                <a:lnTo>
                  <a:pt x="744" y="5220"/>
                </a:lnTo>
                <a:lnTo>
                  <a:pt x="749" y="5238"/>
                </a:lnTo>
                <a:lnTo>
                  <a:pt x="755" y="5253"/>
                </a:lnTo>
                <a:lnTo>
                  <a:pt x="761" y="5268"/>
                </a:lnTo>
                <a:lnTo>
                  <a:pt x="770" y="5282"/>
                </a:lnTo>
                <a:lnTo>
                  <a:pt x="780" y="5295"/>
                </a:lnTo>
                <a:lnTo>
                  <a:pt x="792" y="5307"/>
                </a:lnTo>
                <a:lnTo>
                  <a:pt x="803" y="5318"/>
                </a:lnTo>
                <a:lnTo>
                  <a:pt x="817" y="5328"/>
                </a:lnTo>
                <a:lnTo>
                  <a:pt x="831" y="5337"/>
                </a:lnTo>
                <a:lnTo>
                  <a:pt x="846" y="5344"/>
                </a:lnTo>
                <a:lnTo>
                  <a:pt x="862" y="5350"/>
                </a:lnTo>
                <a:lnTo>
                  <a:pt x="878" y="5354"/>
                </a:lnTo>
                <a:lnTo>
                  <a:pt x="895" y="5356"/>
                </a:lnTo>
                <a:lnTo>
                  <a:pt x="912" y="5358"/>
                </a:lnTo>
                <a:lnTo>
                  <a:pt x="2569" y="5358"/>
                </a:lnTo>
                <a:lnTo>
                  <a:pt x="2587" y="5356"/>
                </a:lnTo>
                <a:lnTo>
                  <a:pt x="2604" y="5354"/>
                </a:lnTo>
                <a:lnTo>
                  <a:pt x="2620" y="5350"/>
                </a:lnTo>
                <a:lnTo>
                  <a:pt x="2636" y="5344"/>
                </a:lnTo>
                <a:lnTo>
                  <a:pt x="2650" y="5337"/>
                </a:lnTo>
                <a:lnTo>
                  <a:pt x="2665" y="5328"/>
                </a:lnTo>
                <a:lnTo>
                  <a:pt x="2679" y="5318"/>
                </a:lnTo>
                <a:lnTo>
                  <a:pt x="2691" y="5307"/>
                </a:lnTo>
                <a:lnTo>
                  <a:pt x="2702" y="5295"/>
                </a:lnTo>
                <a:lnTo>
                  <a:pt x="2712" y="5282"/>
                </a:lnTo>
                <a:lnTo>
                  <a:pt x="2720" y="5268"/>
                </a:lnTo>
                <a:lnTo>
                  <a:pt x="2728" y="5253"/>
                </a:lnTo>
                <a:lnTo>
                  <a:pt x="2732" y="5238"/>
                </a:lnTo>
                <a:lnTo>
                  <a:pt x="2737" y="5220"/>
                </a:lnTo>
                <a:lnTo>
                  <a:pt x="2740" y="5203"/>
                </a:lnTo>
                <a:lnTo>
                  <a:pt x="2741" y="5186"/>
                </a:lnTo>
                <a:lnTo>
                  <a:pt x="2740" y="5169"/>
                </a:lnTo>
                <a:lnTo>
                  <a:pt x="2737" y="5152"/>
                </a:lnTo>
                <a:lnTo>
                  <a:pt x="2732" y="5136"/>
                </a:lnTo>
                <a:lnTo>
                  <a:pt x="2728" y="5120"/>
                </a:lnTo>
                <a:lnTo>
                  <a:pt x="2720" y="5105"/>
                </a:lnTo>
                <a:lnTo>
                  <a:pt x="2712" y="5090"/>
                </a:lnTo>
                <a:lnTo>
                  <a:pt x="2702" y="5077"/>
                </a:lnTo>
                <a:lnTo>
                  <a:pt x="2691" y="5065"/>
                </a:lnTo>
                <a:lnTo>
                  <a:pt x="2679" y="5054"/>
                </a:lnTo>
                <a:lnTo>
                  <a:pt x="2665" y="5044"/>
                </a:lnTo>
                <a:lnTo>
                  <a:pt x="2650" y="5035"/>
                </a:lnTo>
                <a:lnTo>
                  <a:pt x="2636" y="5028"/>
                </a:lnTo>
                <a:lnTo>
                  <a:pt x="2620" y="5022"/>
                </a:lnTo>
                <a:lnTo>
                  <a:pt x="2604" y="5018"/>
                </a:lnTo>
                <a:lnTo>
                  <a:pt x="2587" y="5016"/>
                </a:lnTo>
                <a:lnTo>
                  <a:pt x="2569" y="5014"/>
                </a:lnTo>
                <a:lnTo>
                  <a:pt x="1912" y="5014"/>
                </a:lnTo>
                <a:lnTo>
                  <a:pt x="1912" y="4338"/>
                </a:lnTo>
                <a:lnTo>
                  <a:pt x="1953" y="4333"/>
                </a:lnTo>
                <a:lnTo>
                  <a:pt x="1995" y="4328"/>
                </a:lnTo>
                <a:lnTo>
                  <a:pt x="2035" y="4322"/>
                </a:lnTo>
                <a:lnTo>
                  <a:pt x="2075" y="4315"/>
                </a:lnTo>
                <a:lnTo>
                  <a:pt x="2115" y="4306"/>
                </a:lnTo>
                <a:lnTo>
                  <a:pt x="2154" y="4296"/>
                </a:lnTo>
                <a:lnTo>
                  <a:pt x="2193" y="4286"/>
                </a:lnTo>
                <a:lnTo>
                  <a:pt x="2232" y="4275"/>
                </a:lnTo>
                <a:lnTo>
                  <a:pt x="2270" y="4264"/>
                </a:lnTo>
                <a:lnTo>
                  <a:pt x="2308" y="4251"/>
                </a:lnTo>
                <a:lnTo>
                  <a:pt x="2346" y="4237"/>
                </a:lnTo>
                <a:lnTo>
                  <a:pt x="2384" y="4223"/>
                </a:lnTo>
                <a:lnTo>
                  <a:pt x="2421" y="4208"/>
                </a:lnTo>
                <a:lnTo>
                  <a:pt x="2457" y="4192"/>
                </a:lnTo>
                <a:lnTo>
                  <a:pt x="2493" y="4175"/>
                </a:lnTo>
                <a:lnTo>
                  <a:pt x="2529" y="4158"/>
                </a:lnTo>
                <a:lnTo>
                  <a:pt x="2563" y="4139"/>
                </a:lnTo>
                <a:lnTo>
                  <a:pt x="2599" y="4120"/>
                </a:lnTo>
                <a:lnTo>
                  <a:pt x="2633" y="4100"/>
                </a:lnTo>
                <a:lnTo>
                  <a:pt x="2666" y="4079"/>
                </a:lnTo>
                <a:lnTo>
                  <a:pt x="2699" y="4058"/>
                </a:lnTo>
                <a:lnTo>
                  <a:pt x="2732" y="4036"/>
                </a:lnTo>
                <a:lnTo>
                  <a:pt x="2764" y="4013"/>
                </a:lnTo>
                <a:lnTo>
                  <a:pt x="2796" y="3990"/>
                </a:lnTo>
                <a:lnTo>
                  <a:pt x="2827" y="3965"/>
                </a:lnTo>
                <a:lnTo>
                  <a:pt x="2857" y="3941"/>
                </a:lnTo>
                <a:lnTo>
                  <a:pt x="2887" y="3915"/>
                </a:lnTo>
                <a:lnTo>
                  <a:pt x="2916" y="3889"/>
                </a:lnTo>
                <a:lnTo>
                  <a:pt x="2945" y="3862"/>
                </a:lnTo>
                <a:lnTo>
                  <a:pt x="2973" y="3834"/>
                </a:lnTo>
                <a:lnTo>
                  <a:pt x="3000" y="3806"/>
                </a:lnTo>
                <a:lnTo>
                  <a:pt x="3027" y="3778"/>
                </a:lnTo>
                <a:lnTo>
                  <a:pt x="3054" y="3748"/>
                </a:lnTo>
                <a:lnTo>
                  <a:pt x="3078" y="3719"/>
                </a:lnTo>
                <a:lnTo>
                  <a:pt x="3104" y="3688"/>
                </a:lnTo>
                <a:lnTo>
                  <a:pt x="3127" y="3658"/>
                </a:lnTo>
                <a:lnTo>
                  <a:pt x="3152" y="3626"/>
                </a:lnTo>
                <a:lnTo>
                  <a:pt x="3174" y="3594"/>
                </a:lnTo>
                <a:lnTo>
                  <a:pt x="3196" y="3561"/>
                </a:lnTo>
                <a:lnTo>
                  <a:pt x="3218" y="3528"/>
                </a:lnTo>
                <a:lnTo>
                  <a:pt x="3237" y="3493"/>
                </a:lnTo>
                <a:lnTo>
                  <a:pt x="3258" y="3460"/>
                </a:lnTo>
                <a:lnTo>
                  <a:pt x="3277" y="3425"/>
                </a:lnTo>
                <a:lnTo>
                  <a:pt x="3295" y="3390"/>
                </a:lnTo>
                <a:lnTo>
                  <a:pt x="3312" y="3355"/>
                </a:lnTo>
                <a:lnTo>
                  <a:pt x="3329" y="3318"/>
                </a:lnTo>
                <a:lnTo>
                  <a:pt x="3345" y="3281"/>
                </a:lnTo>
                <a:lnTo>
                  <a:pt x="3360" y="3244"/>
                </a:lnTo>
                <a:lnTo>
                  <a:pt x="3375" y="3208"/>
                </a:lnTo>
                <a:lnTo>
                  <a:pt x="3388" y="3170"/>
                </a:lnTo>
                <a:lnTo>
                  <a:pt x="3400" y="3132"/>
                </a:lnTo>
                <a:lnTo>
                  <a:pt x="3413" y="3094"/>
                </a:lnTo>
                <a:lnTo>
                  <a:pt x="3424" y="3054"/>
                </a:lnTo>
                <a:lnTo>
                  <a:pt x="3434" y="3015"/>
                </a:lnTo>
                <a:lnTo>
                  <a:pt x="3442" y="2976"/>
                </a:lnTo>
                <a:lnTo>
                  <a:pt x="3451" y="2936"/>
                </a:lnTo>
                <a:lnTo>
                  <a:pt x="3458" y="2895"/>
                </a:lnTo>
                <a:lnTo>
                  <a:pt x="3464" y="2855"/>
                </a:lnTo>
                <a:lnTo>
                  <a:pt x="3469" y="2814"/>
                </a:lnTo>
                <a:lnTo>
                  <a:pt x="3474" y="2774"/>
                </a:lnTo>
                <a:lnTo>
                  <a:pt x="3478" y="2732"/>
                </a:lnTo>
                <a:lnTo>
                  <a:pt x="3480" y="2690"/>
                </a:lnTo>
                <a:lnTo>
                  <a:pt x="3481" y="2649"/>
                </a:lnTo>
                <a:lnTo>
                  <a:pt x="3481" y="2606"/>
                </a:lnTo>
                <a:lnTo>
                  <a:pt x="3481" y="2106"/>
                </a:lnTo>
                <a:lnTo>
                  <a:pt x="3481" y="2087"/>
                </a:lnTo>
                <a:lnTo>
                  <a:pt x="3479" y="2071"/>
                </a:lnTo>
                <a:lnTo>
                  <a:pt x="3474" y="2054"/>
                </a:lnTo>
                <a:lnTo>
                  <a:pt x="3468" y="2038"/>
                </a:lnTo>
                <a:lnTo>
                  <a:pt x="3461" y="2024"/>
                </a:lnTo>
                <a:lnTo>
                  <a:pt x="3452" y="2010"/>
                </a:lnTo>
                <a:lnTo>
                  <a:pt x="3442" y="1997"/>
                </a:lnTo>
                <a:lnTo>
                  <a:pt x="3431" y="1984"/>
                </a:lnTo>
                <a:lnTo>
                  <a:pt x="3419" y="1973"/>
                </a:lnTo>
                <a:lnTo>
                  <a:pt x="3407" y="1963"/>
                </a:lnTo>
                <a:lnTo>
                  <a:pt x="3392" y="1955"/>
                </a:lnTo>
                <a:lnTo>
                  <a:pt x="3377" y="1948"/>
                </a:lnTo>
                <a:lnTo>
                  <a:pt x="3361" y="1941"/>
                </a:lnTo>
                <a:lnTo>
                  <a:pt x="3345" y="1938"/>
                </a:lnTo>
                <a:lnTo>
                  <a:pt x="3328" y="1935"/>
                </a:lnTo>
                <a:lnTo>
                  <a:pt x="3310" y="1934"/>
                </a:lnTo>
                <a:close/>
                <a:moveTo>
                  <a:pt x="342" y="2606"/>
                </a:moveTo>
                <a:lnTo>
                  <a:pt x="342" y="2606"/>
                </a:lnTo>
                <a:lnTo>
                  <a:pt x="342" y="2277"/>
                </a:lnTo>
                <a:lnTo>
                  <a:pt x="905" y="2277"/>
                </a:lnTo>
                <a:lnTo>
                  <a:pt x="905" y="2611"/>
                </a:lnTo>
                <a:lnTo>
                  <a:pt x="906" y="2649"/>
                </a:lnTo>
                <a:lnTo>
                  <a:pt x="908" y="2687"/>
                </a:lnTo>
                <a:lnTo>
                  <a:pt x="912" y="2723"/>
                </a:lnTo>
                <a:lnTo>
                  <a:pt x="918" y="2759"/>
                </a:lnTo>
                <a:lnTo>
                  <a:pt x="926" y="2795"/>
                </a:lnTo>
                <a:lnTo>
                  <a:pt x="934" y="2830"/>
                </a:lnTo>
                <a:lnTo>
                  <a:pt x="944" y="2864"/>
                </a:lnTo>
                <a:lnTo>
                  <a:pt x="956" y="2899"/>
                </a:lnTo>
                <a:lnTo>
                  <a:pt x="969" y="2932"/>
                </a:lnTo>
                <a:lnTo>
                  <a:pt x="983" y="2965"/>
                </a:lnTo>
                <a:lnTo>
                  <a:pt x="999" y="2997"/>
                </a:lnTo>
                <a:lnTo>
                  <a:pt x="1016" y="3027"/>
                </a:lnTo>
                <a:lnTo>
                  <a:pt x="1034" y="3058"/>
                </a:lnTo>
                <a:lnTo>
                  <a:pt x="1053" y="3088"/>
                </a:lnTo>
                <a:lnTo>
                  <a:pt x="1074" y="3116"/>
                </a:lnTo>
                <a:lnTo>
                  <a:pt x="1096" y="3143"/>
                </a:lnTo>
                <a:lnTo>
                  <a:pt x="1119" y="3170"/>
                </a:lnTo>
                <a:lnTo>
                  <a:pt x="1143" y="3195"/>
                </a:lnTo>
                <a:lnTo>
                  <a:pt x="1168" y="3220"/>
                </a:lnTo>
                <a:lnTo>
                  <a:pt x="1194" y="3243"/>
                </a:lnTo>
                <a:lnTo>
                  <a:pt x="1221" y="3266"/>
                </a:lnTo>
                <a:lnTo>
                  <a:pt x="1249" y="3287"/>
                </a:lnTo>
                <a:lnTo>
                  <a:pt x="1277" y="3307"/>
                </a:lnTo>
                <a:lnTo>
                  <a:pt x="1308" y="3327"/>
                </a:lnTo>
                <a:lnTo>
                  <a:pt x="1339" y="3344"/>
                </a:lnTo>
                <a:lnTo>
                  <a:pt x="1369" y="3361"/>
                </a:lnTo>
                <a:lnTo>
                  <a:pt x="1402" y="3376"/>
                </a:lnTo>
                <a:lnTo>
                  <a:pt x="1434" y="3389"/>
                </a:lnTo>
                <a:lnTo>
                  <a:pt x="1469" y="3401"/>
                </a:lnTo>
                <a:lnTo>
                  <a:pt x="1503" y="3412"/>
                </a:lnTo>
                <a:lnTo>
                  <a:pt x="1537" y="3422"/>
                </a:lnTo>
                <a:lnTo>
                  <a:pt x="1573" y="3431"/>
                </a:lnTo>
                <a:lnTo>
                  <a:pt x="1570" y="3439"/>
                </a:lnTo>
                <a:lnTo>
                  <a:pt x="1569" y="3447"/>
                </a:lnTo>
                <a:lnTo>
                  <a:pt x="1569" y="3986"/>
                </a:lnTo>
                <a:lnTo>
                  <a:pt x="1537" y="3982"/>
                </a:lnTo>
                <a:lnTo>
                  <a:pt x="1505" y="3976"/>
                </a:lnTo>
                <a:lnTo>
                  <a:pt x="1474" y="3971"/>
                </a:lnTo>
                <a:lnTo>
                  <a:pt x="1442" y="3964"/>
                </a:lnTo>
                <a:lnTo>
                  <a:pt x="1380" y="3949"/>
                </a:lnTo>
                <a:lnTo>
                  <a:pt x="1319" y="3932"/>
                </a:lnTo>
                <a:lnTo>
                  <a:pt x="1259" y="3911"/>
                </a:lnTo>
                <a:lnTo>
                  <a:pt x="1200" y="3888"/>
                </a:lnTo>
                <a:lnTo>
                  <a:pt x="1143" y="3862"/>
                </a:lnTo>
                <a:lnTo>
                  <a:pt x="1087" y="3835"/>
                </a:lnTo>
                <a:lnTo>
                  <a:pt x="1032" y="3805"/>
                </a:lnTo>
                <a:lnTo>
                  <a:pt x="980" y="3772"/>
                </a:lnTo>
                <a:lnTo>
                  <a:pt x="928" y="3737"/>
                </a:lnTo>
                <a:lnTo>
                  <a:pt x="879" y="3699"/>
                </a:lnTo>
                <a:lnTo>
                  <a:pt x="830" y="3661"/>
                </a:lnTo>
                <a:lnTo>
                  <a:pt x="785" y="3620"/>
                </a:lnTo>
                <a:lnTo>
                  <a:pt x="741" y="3577"/>
                </a:lnTo>
                <a:lnTo>
                  <a:pt x="698" y="3531"/>
                </a:lnTo>
                <a:lnTo>
                  <a:pt x="657" y="3485"/>
                </a:lnTo>
                <a:lnTo>
                  <a:pt x="619" y="3436"/>
                </a:lnTo>
                <a:lnTo>
                  <a:pt x="582" y="3385"/>
                </a:lnTo>
                <a:lnTo>
                  <a:pt x="549" y="3333"/>
                </a:lnTo>
                <a:lnTo>
                  <a:pt x="517" y="3280"/>
                </a:lnTo>
                <a:lnTo>
                  <a:pt x="488" y="3225"/>
                </a:lnTo>
                <a:lnTo>
                  <a:pt x="462" y="3168"/>
                </a:lnTo>
                <a:lnTo>
                  <a:pt x="438" y="3110"/>
                </a:lnTo>
                <a:lnTo>
                  <a:pt x="416" y="3051"/>
                </a:lnTo>
                <a:lnTo>
                  <a:pt x="397" y="2991"/>
                </a:lnTo>
                <a:lnTo>
                  <a:pt x="389" y="2960"/>
                </a:lnTo>
                <a:lnTo>
                  <a:pt x="380" y="2929"/>
                </a:lnTo>
                <a:lnTo>
                  <a:pt x="374" y="2898"/>
                </a:lnTo>
                <a:lnTo>
                  <a:pt x="367" y="2867"/>
                </a:lnTo>
                <a:lnTo>
                  <a:pt x="362" y="2835"/>
                </a:lnTo>
                <a:lnTo>
                  <a:pt x="357" y="2803"/>
                </a:lnTo>
                <a:lnTo>
                  <a:pt x="352" y="2770"/>
                </a:lnTo>
                <a:lnTo>
                  <a:pt x="350" y="2738"/>
                </a:lnTo>
                <a:lnTo>
                  <a:pt x="346" y="2705"/>
                </a:lnTo>
                <a:lnTo>
                  <a:pt x="345" y="2672"/>
                </a:lnTo>
                <a:lnTo>
                  <a:pt x="343" y="2639"/>
                </a:lnTo>
                <a:lnTo>
                  <a:pt x="342" y="2606"/>
                </a:lnTo>
                <a:close/>
                <a:moveTo>
                  <a:pt x="3138" y="2606"/>
                </a:moveTo>
                <a:lnTo>
                  <a:pt x="3138" y="2606"/>
                </a:lnTo>
                <a:lnTo>
                  <a:pt x="3138" y="2639"/>
                </a:lnTo>
                <a:lnTo>
                  <a:pt x="3137" y="2672"/>
                </a:lnTo>
                <a:lnTo>
                  <a:pt x="3136" y="2705"/>
                </a:lnTo>
                <a:lnTo>
                  <a:pt x="3132" y="2738"/>
                </a:lnTo>
                <a:lnTo>
                  <a:pt x="3130" y="2770"/>
                </a:lnTo>
                <a:lnTo>
                  <a:pt x="3125" y="2803"/>
                </a:lnTo>
                <a:lnTo>
                  <a:pt x="3120" y="2835"/>
                </a:lnTo>
                <a:lnTo>
                  <a:pt x="3115" y="2867"/>
                </a:lnTo>
                <a:lnTo>
                  <a:pt x="3108" y="2898"/>
                </a:lnTo>
                <a:lnTo>
                  <a:pt x="3101" y="2929"/>
                </a:lnTo>
                <a:lnTo>
                  <a:pt x="3093" y="2960"/>
                </a:lnTo>
                <a:lnTo>
                  <a:pt x="3084" y="2991"/>
                </a:lnTo>
                <a:lnTo>
                  <a:pt x="3066" y="3051"/>
                </a:lnTo>
                <a:lnTo>
                  <a:pt x="3044" y="3110"/>
                </a:lnTo>
                <a:lnTo>
                  <a:pt x="3019" y="3168"/>
                </a:lnTo>
                <a:lnTo>
                  <a:pt x="2994" y="3225"/>
                </a:lnTo>
                <a:lnTo>
                  <a:pt x="2964" y="3280"/>
                </a:lnTo>
                <a:lnTo>
                  <a:pt x="2932" y="3333"/>
                </a:lnTo>
                <a:lnTo>
                  <a:pt x="2899" y="3385"/>
                </a:lnTo>
                <a:lnTo>
                  <a:pt x="2862" y="3436"/>
                </a:lnTo>
                <a:lnTo>
                  <a:pt x="2824" y="3485"/>
                </a:lnTo>
                <a:lnTo>
                  <a:pt x="2784" y="3531"/>
                </a:lnTo>
                <a:lnTo>
                  <a:pt x="2742" y="3577"/>
                </a:lnTo>
                <a:lnTo>
                  <a:pt x="2697" y="3620"/>
                </a:lnTo>
                <a:lnTo>
                  <a:pt x="2652" y="3661"/>
                </a:lnTo>
                <a:lnTo>
                  <a:pt x="2604" y="3699"/>
                </a:lnTo>
                <a:lnTo>
                  <a:pt x="2553" y="3737"/>
                </a:lnTo>
                <a:lnTo>
                  <a:pt x="2502" y="3772"/>
                </a:lnTo>
                <a:lnTo>
                  <a:pt x="2449" y="3805"/>
                </a:lnTo>
                <a:lnTo>
                  <a:pt x="2395" y="3835"/>
                </a:lnTo>
                <a:lnTo>
                  <a:pt x="2339" y="3862"/>
                </a:lnTo>
                <a:lnTo>
                  <a:pt x="2281" y="3888"/>
                </a:lnTo>
                <a:lnTo>
                  <a:pt x="2223" y="3911"/>
                </a:lnTo>
                <a:lnTo>
                  <a:pt x="2162" y="3932"/>
                </a:lnTo>
                <a:lnTo>
                  <a:pt x="2102" y="3949"/>
                </a:lnTo>
                <a:lnTo>
                  <a:pt x="2040" y="3964"/>
                </a:lnTo>
                <a:lnTo>
                  <a:pt x="2008" y="3971"/>
                </a:lnTo>
                <a:lnTo>
                  <a:pt x="1976" y="3976"/>
                </a:lnTo>
                <a:lnTo>
                  <a:pt x="1944" y="3982"/>
                </a:lnTo>
                <a:lnTo>
                  <a:pt x="1912" y="3986"/>
                </a:lnTo>
                <a:lnTo>
                  <a:pt x="1912" y="3447"/>
                </a:lnTo>
                <a:lnTo>
                  <a:pt x="1911" y="3443"/>
                </a:lnTo>
                <a:lnTo>
                  <a:pt x="1911" y="3439"/>
                </a:lnTo>
                <a:lnTo>
                  <a:pt x="1909" y="3431"/>
                </a:lnTo>
                <a:lnTo>
                  <a:pt x="1944" y="3422"/>
                </a:lnTo>
                <a:lnTo>
                  <a:pt x="1979" y="3412"/>
                </a:lnTo>
                <a:lnTo>
                  <a:pt x="2013" y="3401"/>
                </a:lnTo>
                <a:lnTo>
                  <a:pt x="2047" y="3389"/>
                </a:lnTo>
                <a:lnTo>
                  <a:pt x="2080" y="3376"/>
                </a:lnTo>
                <a:lnTo>
                  <a:pt x="2112" y="3361"/>
                </a:lnTo>
                <a:lnTo>
                  <a:pt x="2143" y="3344"/>
                </a:lnTo>
                <a:lnTo>
                  <a:pt x="2173" y="3327"/>
                </a:lnTo>
                <a:lnTo>
                  <a:pt x="2204" y="3307"/>
                </a:lnTo>
                <a:lnTo>
                  <a:pt x="2232" y="3287"/>
                </a:lnTo>
                <a:lnTo>
                  <a:pt x="2261" y="3266"/>
                </a:lnTo>
                <a:lnTo>
                  <a:pt x="2287" y="3243"/>
                </a:lnTo>
                <a:lnTo>
                  <a:pt x="2313" y="3220"/>
                </a:lnTo>
                <a:lnTo>
                  <a:pt x="2339" y="3195"/>
                </a:lnTo>
                <a:lnTo>
                  <a:pt x="2362" y="3170"/>
                </a:lnTo>
                <a:lnTo>
                  <a:pt x="2386" y="3143"/>
                </a:lnTo>
                <a:lnTo>
                  <a:pt x="2408" y="3116"/>
                </a:lnTo>
                <a:lnTo>
                  <a:pt x="2428" y="3088"/>
                </a:lnTo>
                <a:lnTo>
                  <a:pt x="2448" y="3058"/>
                </a:lnTo>
                <a:lnTo>
                  <a:pt x="2466" y="3027"/>
                </a:lnTo>
                <a:lnTo>
                  <a:pt x="2482" y="2997"/>
                </a:lnTo>
                <a:lnTo>
                  <a:pt x="2498" y="2965"/>
                </a:lnTo>
                <a:lnTo>
                  <a:pt x="2513" y="2932"/>
                </a:lnTo>
                <a:lnTo>
                  <a:pt x="2527" y="2899"/>
                </a:lnTo>
                <a:lnTo>
                  <a:pt x="2538" y="2864"/>
                </a:lnTo>
                <a:lnTo>
                  <a:pt x="2547" y="2830"/>
                </a:lnTo>
                <a:lnTo>
                  <a:pt x="2556" y="2795"/>
                </a:lnTo>
                <a:lnTo>
                  <a:pt x="2563" y="2759"/>
                </a:lnTo>
                <a:lnTo>
                  <a:pt x="2569" y="2723"/>
                </a:lnTo>
                <a:lnTo>
                  <a:pt x="2573" y="2687"/>
                </a:lnTo>
                <a:lnTo>
                  <a:pt x="2576" y="2649"/>
                </a:lnTo>
                <a:lnTo>
                  <a:pt x="2577" y="2611"/>
                </a:lnTo>
                <a:lnTo>
                  <a:pt x="2577" y="2277"/>
                </a:lnTo>
                <a:lnTo>
                  <a:pt x="3138" y="2277"/>
                </a:lnTo>
                <a:lnTo>
                  <a:pt x="3138" y="2606"/>
                </a:lnTo>
                <a:close/>
              </a:path>
            </a:pathLst>
          </a:custGeom>
          <a:solidFill>
            <a:srgbClr val="CE8D3E"/>
          </a:solidFill>
          <a:ln>
            <a:noFill/>
          </a:ln>
          <a:extLst>
            <a:ext uri="{91240B29-F687-4F45-9708-019B960494DF}">
              <a14:hiddenLine xmlns:a14="http://schemas.microsoft.com/office/drawing/2010/main" w="9525">
                <a:solidFill>
                  <a:srgbClr val="000000"/>
                </a:solidFill>
                <a:round/>
              </a14:hiddenLine>
            </a:ext>
          </a:extLst>
        </p:spPr>
        <p:txBody>
          <a:bodyPr bIns="324000" anchor="ctr">
            <a:scene3d>
              <a:camera prst="orthographicFront"/>
              <a:lightRig rig="threePt" dir="t"/>
            </a:scene3d>
            <a:sp3d>
              <a:contourClr>
                <a:srgbClr val="FFFFFF"/>
              </a:contourClr>
            </a:sp3d>
          </a:bodyPr>
          <a:p>
            <a:pPr algn="ctr">
              <a:defRPr/>
            </a:pPr>
            <a:r>
              <a:rPr lang="en-US" altLang="zh-CN" sz="2135" b="1" dirty="0">
                <a:solidFill>
                  <a:sysClr val="window" lastClr="FFFFFF"/>
                </a:solidFill>
              </a:rPr>
              <a:t>3</a:t>
            </a:r>
            <a:endParaRPr lang="en-US" altLang="zh-CN" sz="2135" b="1" dirty="0">
              <a:solidFill>
                <a:sysClr val="window" lastClr="FFFFFF"/>
              </a:solidFill>
            </a:endParaRPr>
          </a:p>
        </p:txBody>
      </p:sp>
      <p:sp>
        <p:nvSpPr>
          <p:cNvPr id="27" name="矩形 26"/>
          <p:cNvSpPr/>
          <p:nvPr>
            <p:custDataLst>
              <p:tags r:id="rId7"/>
            </p:custDataLst>
          </p:nvPr>
        </p:nvSpPr>
        <p:spPr>
          <a:xfrm>
            <a:off x="3613150" y="2326005"/>
            <a:ext cx="8566150" cy="1802130"/>
          </a:xfrm>
          <a:prstGeom prst="rect">
            <a:avLst/>
          </a:prstGeom>
          <a:ln>
            <a:solidFill>
              <a:schemeClr val="accent1"/>
            </a:solidFill>
          </a:ln>
        </p:spPr>
        <p:txBody>
          <a:bodyPr wrap="square" anchor="ctr" anchorCtr="0">
            <a:spAutoFit/>
          </a:bodyPr>
          <a:p>
            <a:pPr algn="just">
              <a:lnSpc>
                <a:spcPct val="130000"/>
              </a:lnSpc>
            </a:pPr>
            <a:r>
              <a:rPr lang="zh-CN" sz="2135" b="1">
                <a:latin typeface="Calibri" panose="020F0502020204030204" charset="0"/>
                <a:ea typeface="宋体" panose="02010600030101010101" pitchFamily="2" charset="-122"/>
                <a:sym typeface="+mn-ea"/>
              </a:rPr>
              <a:t>学科素养</a:t>
            </a:r>
            <a:r>
              <a:rPr lang="zh-CN" sz="2135">
                <a:latin typeface="Calibri" panose="020F0502020204030204" charset="0"/>
                <a:ea typeface="宋体" panose="02010600030101010101" pitchFamily="2" charset="-122"/>
                <a:sym typeface="+mn-ea"/>
              </a:rPr>
              <a:t>：通过李大钊革命事迹以及导入时事和结尾感悟升华，渗透</a:t>
            </a:r>
            <a:r>
              <a:rPr lang="zh-CN" sz="2135" b="1">
                <a:solidFill>
                  <a:srgbClr val="FF0000"/>
                </a:solidFill>
                <a:latin typeface="Calibri" panose="020F0502020204030204" charset="0"/>
                <a:ea typeface="宋体" panose="02010600030101010101" pitchFamily="2" charset="-122"/>
                <a:sym typeface="+mn-ea"/>
              </a:rPr>
              <a:t>家国情怀</a:t>
            </a:r>
            <a:r>
              <a:rPr lang="zh-CN" sz="2135">
                <a:latin typeface="Calibri" panose="020F0502020204030204" charset="0"/>
                <a:ea typeface="宋体" panose="02010600030101010101" pitchFamily="2" charset="-122"/>
                <a:sym typeface="+mn-ea"/>
              </a:rPr>
              <a:t>，通过时间轴的绘制培养</a:t>
            </a:r>
            <a:r>
              <a:rPr lang="zh-CN" sz="2135" b="1">
                <a:solidFill>
                  <a:srgbClr val="FF0000"/>
                </a:solidFill>
                <a:latin typeface="Calibri" panose="020F0502020204030204" charset="0"/>
                <a:ea typeface="宋体" panose="02010600030101010101" pitchFamily="2" charset="-122"/>
                <a:sym typeface="+mn-ea"/>
              </a:rPr>
              <a:t>时空观念</a:t>
            </a:r>
            <a:r>
              <a:rPr lang="zh-CN" sz="2135">
                <a:latin typeface="Calibri" panose="020F0502020204030204" charset="0"/>
                <a:ea typeface="宋体" panose="02010600030101010101" pitchFamily="2" charset="-122"/>
                <a:sym typeface="+mn-ea"/>
              </a:rPr>
              <a:t>，通过情境探究培养</a:t>
            </a:r>
            <a:r>
              <a:rPr lang="zh-CN" sz="2135" b="1">
                <a:solidFill>
                  <a:srgbClr val="FF0000"/>
                </a:solidFill>
                <a:latin typeface="Calibri" panose="020F0502020204030204" charset="0"/>
                <a:ea typeface="宋体" panose="02010600030101010101" pitchFamily="2" charset="-122"/>
                <a:sym typeface="+mn-ea"/>
              </a:rPr>
              <a:t>唯物史观</a:t>
            </a:r>
            <a:r>
              <a:rPr lang="zh-CN" sz="2135">
                <a:latin typeface="Calibri" panose="020F0502020204030204" charset="0"/>
                <a:ea typeface="宋体" panose="02010600030101010101" pitchFamily="2" charset="-122"/>
                <a:sym typeface="+mn-ea"/>
              </a:rPr>
              <a:t>，通过史料研读认识</a:t>
            </a:r>
            <a:r>
              <a:rPr lang="zh-CN" sz="2135" b="1">
                <a:solidFill>
                  <a:srgbClr val="FF0000"/>
                </a:solidFill>
                <a:latin typeface="Calibri" panose="020F0502020204030204" charset="0"/>
                <a:ea typeface="宋体" panose="02010600030101010101" pitchFamily="2" charset="-122"/>
                <a:sym typeface="+mn-ea"/>
              </a:rPr>
              <a:t>史料实证</a:t>
            </a:r>
            <a:r>
              <a:rPr lang="zh-CN" sz="2135">
                <a:latin typeface="Calibri" panose="020F0502020204030204" charset="0"/>
                <a:ea typeface="宋体" panose="02010600030101010101" pitchFamily="2" charset="-122"/>
                <a:sym typeface="+mn-ea"/>
              </a:rPr>
              <a:t>，</a:t>
            </a:r>
            <a:r>
              <a:rPr lang="zh-CN" sz="2135" b="1">
                <a:solidFill>
                  <a:srgbClr val="FF0000"/>
                </a:solidFill>
                <a:latin typeface="Calibri" panose="020F0502020204030204" charset="0"/>
                <a:ea typeface="宋体" panose="02010600030101010101" pitchFamily="2" charset="-122"/>
                <a:sym typeface="+mn-ea"/>
              </a:rPr>
              <a:t>历史解释</a:t>
            </a:r>
            <a:r>
              <a:rPr lang="zh-CN" sz="2135">
                <a:latin typeface="Calibri" panose="020F0502020204030204" charset="0"/>
                <a:ea typeface="宋体" panose="02010600030101010101" pitchFamily="2" charset="-122"/>
                <a:sym typeface="+mn-ea"/>
              </a:rPr>
              <a:t>的内涵，进而帮助学生尝试运用历史核心素养解决的实际问题。</a:t>
            </a:r>
            <a:endParaRPr lang="zh-CN" altLang="en-US" sz="2135" kern="0" dirty="0">
              <a:latin typeface="楷体" panose="02010609060101010101" charset="-122"/>
              <a:ea typeface="楷体" panose="02010609060101010101" charset="-122"/>
              <a:cs typeface="楷体" panose="02010609060101010101" charset="-122"/>
              <a:sym typeface="+mn-ea"/>
            </a:endParaRPr>
          </a:p>
        </p:txBody>
      </p:sp>
      <p:sp>
        <p:nvSpPr>
          <p:cNvPr id="3" name="矩形 2"/>
          <p:cNvSpPr/>
          <p:nvPr/>
        </p:nvSpPr>
        <p:spPr>
          <a:xfrm>
            <a:off x="126365" y="155575"/>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rgbClr val="FFFF00"/>
                </a:solidFill>
                <a:latin typeface="微软雅黑" panose="020B0503020204020204" charset="-122"/>
                <a:ea typeface="微软雅黑" panose="020B0503020204020204" charset="-122"/>
              </a:rPr>
              <a:t>  </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教学内容  </a:t>
            </a:r>
            <a:r>
              <a:rPr lang="zh-CN" altLang="en-US" sz="2800" b="1" dirty="0">
                <a:solidFill>
                  <a:srgbClr val="FF0000"/>
                </a:solidFill>
                <a:latin typeface="微软雅黑" panose="020B0503020204020204" charset="-122"/>
                <a:ea typeface="微软雅黑" panose="020B0503020204020204" charset="-122"/>
                <a:sym typeface="+mn-ea"/>
              </a:rPr>
              <a:t>说教学目标</a:t>
            </a:r>
            <a:r>
              <a:rPr lang="zh-CN" altLang="en-US" sz="2800" b="1" dirty="0">
                <a:solidFill>
                  <a:schemeClr val="bg1"/>
                </a:solidFill>
                <a:latin typeface="微软雅黑" panose="020B0503020204020204" charset="-122"/>
                <a:ea typeface="微软雅黑" panose="020B0503020204020204" charset="-122"/>
              </a:rPr>
              <a:t>  教学方法</a:t>
            </a:r>
            <a:r>
              <a:rPr lang="zh-CN" altLang="en-US" sz="2800" b="1" dirty="0">
                <a:solidFill>
                  <a:srgbClr val="FFFFFF"/>
                </a:solidFill>
                <a:latin typeface="微软雅黑" panose="020B0503020204020204" charset="-122"/>
                <a:ea typeface="微软雅黑" panose="020B0503020204020204" charset="-122"/>
              </a:rPr>
              <a:t>   教学策略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
        <p:nvSpPr>
          <p:cNvPr id="6" name="KSO_Shape"/>
          <p:cNvSpPr/>
          <p:nvPr>
            <p:custDataLst>
              <p:tags r:id="rId8"/>
            </p:custDataLst>
          </p:nvPr>
        </p:nvSpPr>
        <p:spPr bwMode="auto">
          <a:xfrm>
            <a:off x="4449445" y="1358900"/>
            <a:ext cx="478790" cy="727075"/>
          </a:xfrm>
          <a:custGeom>
            <a:avLst/>
            <a:gdLst>
              <a:gd name="T0" fmla="*/ 910439 w 3481"/>
              <a:gd name="T1" fmla="*/ 237503 h 5358"/>
              <a:gd name="T2" fmla="*/ 865272 w 3481"/>
              <a:gd name="T3" fmla="*/ 131195 h 5358"/>
              <a:gd name="T4" fmla="*/ 785253 w 3481"/>
              <a:gd name="T5" fmla="*/ 50843 h 5358"/>
              <a:gd name="T6" fmla="*/ 678917 w 3481"/>
              <a:gd name="T7" fmla="*/ 6044 h 5358"/>
              <a:gd name="T8" fmla="*/ 573647 w 3481"/>
              <a:gd name="T9" fmla="*/ 3555 h 5358"/>
              <a:gd name="T10" fmla="*/ 464822 w 3481"/>
              <a:gd name="T11" fmla="*/ 43021 h 5358"/>
              <a:gd name="T12" fmla="*/ 381246 w 3481"/>
              <a:gd name="T13" fmla="*/ 119462 h 5358"/>
              <a:gd name="T14" fmla="*/ 331457 w 3481"/>
              <a:gd name="T15" fmla="*/ 222926 h 5358"/>
              <a:gd name="T16" fmla="*/ 61170 w 3481"/>
              <a:gd name="T17" fmla="*/ 687620 h 5358"/>
              <a:gd name="T18" fmla="*/ 17782 w 3481"/>
              <a:gd name="T19" fmla="*/ 705398 h 5358"/>
              <a:gd name="T20" fmla="*/ 0 w 3481"/>
              <a:gd name="T21" fmla="*/ 748774 h 5358"/>
              <a:gd name="T22" fmla="*/ 6046 w 3481"/>
              <a:gd name="T23" fmla="*/ 1015076 h 5358"/>
              <a:gd name="T24" fmla="*/ 33075 w 3481"/>
              <a:gd name="T25" fmla="*/ 1127072 h 5358"/>
              <a:gd name="T26" fmla="*/ 80019 w 3481"/>
              <a:gd name="T27" fmla="*/ 1230179 h 5358"/>
              <a:gd name="T28" fmla="*/ 143323 w 3481"/>
              <a:gd name="T29" fmla="*/ 1322265 h 5358"/>
              <a:gd name="T30" fmla="*/ 222275 w 3481"/>
              <a:gd name="T31" fmla="*/ 1401195 h 5358"/>
              <a:gd name="T32" fmla="*/ 314386 w 3481"/>
              <a:gd name="T33" fmla="*/ 1464838 h 5358"/>
              <a:gd name="T34" fmla="*/ 417166 w 3481"/>
              <a:gd name="T35" fmla="*/ 1511414 h 5358"/>
              <a:gd name="T36" fmla="*/ 529192 w 3481"/>
              <a:gd name="T37" fmla="*/ 1538791 h 5358"/>
              <a:gd name="T38" fmla="*/ 306562 w 3481"/>
              <a:gd name="T39" fmla="*/ 1785538 h 5358"/>
              <a:gd name="T40" fmla="*/ 270642 w 3481"/>
              <a:gd name="T41" fmla="*/ 1815048 h 5358"/>
              <a:gd name="T42" fmla="*/ 264596 w 3481"/>
              <a:gd name="T43" fmla="*/ 1855935 h 5358"/>
              <a:gd name="T44" fmla="*/ 290558 w 3481"/>
              <a:gd name="T45" fmla="*/ 1894334 h 5358"/>
              <a:gd name="T46" fmla="*/ 913639 w 3481"/>
              <a:gd name="T47" fmla="*/ 1905000 h 5358"/>
              <a:gd name="T48" fmla="*/ 957027 w 3481"/>
              <a:gd name="T49" fmla="*/ 1886867 h 5358"/>
              <a:gd name="T50" fmla="*/ 974809 w 3481"/>
              <a:gd name="T51" fmla="*/ 1843847 h 5358"/>
              <a:gd name="T52" fmla="*/ 960939 w 3481"/>
              <a:gd name="T53" fmla="*/ 1805092 h 5358"/>
              <a:gd name="T54" fmla="*/ 920041 w 3481"/>
              <a:gd name="T55" fmla="*/ 1783404 h 5358"/>
              <a:gd name="T56" fmla="*/ 737953 w 3481"/>
              <a:gd name="T57" fmla="*/ 1534169 h 5358"/>
              <a:gd name="T58" fmla="*/ 847846 w 3481"/>
              <a:gd name="T59" fmla="*/ 1501459 h 5358"/>
              <a:gd name="T60" fmla="*/ 948136 w 3481"/>
              <a:gd name="T61" fmla="*/ 1450260 h 5358"/>
              <a:gd name="T62" fmla="*/ 1037046 w 3481"/>
              <a:gd name="T63" fmla="*/ 1382707 h 5358"/>
              <a:gd name="T64" fmla="*/ 1112086 w 3481"/>
              <a:gd name="T65" fmla="*/ 1300577 h 5358"/>
              <a:gd name="T66" fmla="*/ 1171834 w 3481"/>
              <a:gd name="T67" fmla="*/ 1205291 h 5358"/>
              <a:gd name="T68" fmla="*/ 1213799 w 3481"/>
              <a:gd name="T69" fmla="*/ 1100050 h 5358"/>
              <a:gd name="T70" fmla="*/ 1235494 w 3481"/>
              <a:gd name="T71" fmla="*/ 986277 h 5358"/>
              <a:gd name="T72" fmla="*/ 1237272 w 3481"/>
              <a:gd name="T73" fmla="*/ 736330 h 5358"/>
              <a:gd name="T74" fmla="*/ 1211666 w 3481"/>
              <a:gd name="T75" fmla="*/ 697931 h 5358"/>
              <a:gd name="T76" fmla="*/ 121629 w 3481"/>
              <a:gd name="T77" fmla="*/ 926545 h 5358"/>
              <a:gd name="T78" fmla="*/ 324344 w 3481"/>
              <a:gd name="T79" fmla="*/ 968144 h 5358"/>
              <a:gd name="T80" fmla="*/ 355284 w 3481"/>
              <a:gd name="T81" fmla="*/ 1065563 h 5358"/>
              <a:gd name="T82" fmla="*/ 415388 w 3481"/>
              <a:gd name="T83" fmla="*/ 1144849 h 5358"/>
              <a:gd name="T84" fmla="*/ 498607 w 3481"/>
              <a:gd name="T85" fmla="*/ 1200314 h 5358"/>
              <a:gd name="T86" fmla="*/ 557999 w 3481"/>
              <a:gd name="T87" fmla="*/ 1225557 h 5358"/>
              <a:gd name="T88" fmla="*/ 469089 w 3481"/>
              <a:gd name="T89" fmla="*/ 1397996 h 5358"/>
              <a:gd name="T90" fmla="*/ 312608 w 3481"/>
              <a:gd name="T91" fmla="*/ 1315154 h 5358"/>
              <a:gd name="T92" fmla="*/ 195246 w 3481"/>
              <a:gd name="T93" fmla="*/ 1185025 h 5358"/>
              <a:gd name="T94" fmla="*/ 135143 w 3481"/>
              <a:gd name="T95" fmla="*/ 1041386 h 5358"/>
              <a:gd name="T96" fmla="*/ 122696 w 3481"/>
              <a:gd name="T97" fmla="*/ 950011 h 5358"/>
              <a:gd name="T98" fmla="*/ 1115287 w 3481"/>
              <a:gd name="T99" fmla="*/ 961744 h 5358"/>
              <a:gd name="T100" fmla="*/ 1099995 w 3481"/>
              <a:gd name="T101" fmla="*/ 1052408 h 5358"/>
              <a:gd name="T102" fmla="*/ 1031000 w 3481"/>
              <a:gd name="T103" fmla="*/ 1203513 h 5358"/>
              <a:gd name="T104" fmla="*/ 907949 w 3481"/>
              <a:gd name="T105" fmla="*/ 1328665 h 5358"/>
              <a:gd name="T106" fmla="*/ 747555 w 3481"/>
              <a:gd name="T107" fmla="*/ 1404040 h 5358"/>
              <a:gd name="T108" fmla="*/ 679628 w 3481"/>
              <a:gd name="T109" fmla="*/ 1224135 h 5358"/>
              <a:gd name="T110" fmla="*/ 739731 w 3481"/>
              <a:gd name="T111" fmla="*/ 1200314 h 5358"/>
              <a:gd name="T112" fmla="*/ 822595 w 3481"/>
              <a:gd name="T113" fmla="*/ 1144849 h 5358"/>
              <a:gd name="T114" fmla="*/ 882699 w 3481"/>
              <a:gd name="T115" fmla="*/ 1065563 h 5358"/>
              <a:gd name="T116" fmla="*/ 913639 w 3481"/>
              <a:gd name="T117" fmla="*/ 968144 h 5358"/>
              <a:gd name="T118" fmla="*/ 1115998 w 3481"/>
              <a:gd name="T119" fmla="*/ 926545 h 5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1" h="5358">
                <a:moveTo>
                  <a:pt x="3310" y="1934"/>
                </a:moveTo>
                <a:lnTo>
                  <a:pt x="2577" y="1934"/>
                </a:lnTo>
                <a:lnTo>
                  <a:pt x="2577" y="837"/>
                </a:lnTo>
                <a:lnTo>
                  <a:pt x="2576" y="793"/>
                </a:lnTo>
                <a:lnTo>
                  <a:pt x="2572" y="751"/>
                </a:lnTo>
                <a:lnTo>
                  <a:pt x="2567" y="709"/>
                </a:lnTo>
                <a:lnTo>
                  <a:pt x="2560" y="668"/>
                </a:lnTo>
                <a:lnTo>
                  <a:pt x="2551" y="627"/>
                </a:lnTo>
                <a:lnTo>
                  <a:pt x="2539" y="588"/>
                </a:lnTo>
                <a:lnTo>
                  <a:pt x="2527" y="549"/>
                </a:lnTo>
                <a:lnTo>
                  <a:pt x="2511" y="511"/>
                </a:lnTo>
                <a:lnTo>
                  <a:pt x="2495" y="474"/>
                </a:lnTo>
                <a:lnTo>
                  <a:pt x="2476" y="437"/>
                </a:lnTo>
                <a:lnTo>
                  <a:pt x="2455" y="403"/>
                </a:lnTo>
                <a:lnTo>
                  <a:pt x="2433" y="369"/>
                </a:lnTo>
                <a:lnTo>
                  <a:pt x="2410" y="336"/>
                </a:lnTo>
                <a:lnTo>
                  <a:pt x="2386" y="305"/>
                </a:lnTo>
                <a:lnTo>
                  <a:pt x="2360" y="274"/>
                </a:lnTo>
                <a:lnTo>
                  <a:pt x="2332" y="245"/>
                </a:lnTo>
                <a:lnTo>
                  <a:pt x="2302" y="218"/>
                </a:lnTo>
                <a:lnTo>
                  <a:pt x="2273" y="191"/>
                </a:lnTo>
                <a:lnTo>
                  <a:pt x="2241" y="166"/>
                </a:lnTo>
                <a:lnTo>
                  <a:pt x="2208" y="143"/>
                </a:lnTo>
                <a:lnTo>
                  <a:pt x="2175" y="121"/>
                </a:lnTo>
                <a:lnTo>
                  <a:pt x="2139" y="101"/>
                </a:lnTo>
                <a:lnTo>
                  <a:pt x="2104" y="83"/>
                </a:lnTo>
                <a:lnTo>
                  <a:pt x="2066" y="66"/>
                </a:lnTo>
                <a:lnTo>
                  <a:pt x="2028" y="51"/>
                </a:lnTo>
                <a:lnTo>
                  <a:pt x="1990" y="38"/>
                </a:lnTo>
                <a:lnTo>
                  <a:pt x="1949" y="27"/>
                </a:lnTo>
                <a:lnTo>
                  <a:pt x="1909" y="17"/>
                </a:lnTo>
                <a:lnTo>
                  <a:pt x="1868" y="10"/>
                </a:lnTo>
                <a:lnTo>
                  <a:pt x="1827" y="5"/>
                </a:lnTo>
                <a:lnTo>
                  <a:pt x="1784" y="1"/>
                </a:lnTo>
                <a:lnTo>
                  <a:pt x="1741" y="0"/>
                </a:lnTo>
                <a:lnTo>
                  <a:pt x="1698" y="1"/>
                </a:lnTo>
                <a:lnTo>
                  <a:pt x="1655" y="5"/>
                </a:lnTo>
                <a:lnTo>
                  <a:pt x="1613" y="10"/>
                </a:lnTo>
                <a:lnTo>
                  <a:pt x="1573" y="17"/>
                </a:lnTo>
                <a:lnTo>
                  <a:pt x="1532" y="27"/>
                </a:lnTo>
                <a:lnTo>
                  <a:pt x="1492" y="38"/>
                </a:lnTo>
                <a:lnTo>
                  <a:pt x="1454" y="51"/>
                </a:lnTo>
                <a:lnTo>
                  <a:pt x="1416" y="66"/>
                </a:lnTo>
                <a:lnTo>
                  <a:pt x="1378" y="83"/>
                </a:lnTo>
                <a:lnTo>
                  <a:pt x="1342" y="101"/>
                </a:lnTo>
                <a:lnTo>
                  <a:pt x="1307" y="121"/>
                </a:lnTo>
                <a:lnTo>
                  <a:pt x="1274" y="143"/>
                </a:lnTo>
                <a:lnTo>
                  <a:pt x="1241" y="166"/>
                </a:lnTo>
                <a:lnTo>
                  <a:pt x="1209" y="191"/>
                </a:lnTo>
                <a:lnTo>
                  <a:pt x="1178" y="218"/>
                </a:lnTo>
                <a:lnTo>
                  <a:pt x="1150" y="245"/>
                </a:lnTo>
                <a:lnTo>
                  <a:pt x="1122" y="274"/>
                </a:lnTo>
                <a:lnTo>
                  <a:pt x="1096" y="305"/>
                </a:lnTo>
                <a:lnTo>
                  <a:pt x="1072" y="336"/>
                </a:lnTo>
                <a:lnTo>
                  <a:pt x="1048" y="369"/>
                </a:lnTo>
                <a:lnTo>
                  <a:pt x="1026" y="403"/>
                </a:lnTo>
                <a:lnTo>
                  <a:pt x="1005" y="437"/>
                </a:lnTo>
                <a:lnTo>
                  <a:pt x="987" y="474"/>
                </a:lnTo>
                <a:lnTo>
                  <a:pt x="971" y="511"/>
                </a:lnTo>
                <a:lnTo>
                  <a:pt x="955" y="549"/>
                </a:lnTo>
                <a:lnTo>
                  <a:pt x="943" y="588"/>
                </a:lnTo>
                <a:lnTo>
                  <a:pt x="932" y="627"/>
                </a:lnTo>
                <a:lnTo>
                  <a:pt x="922" y="668"/>
                </a:lnTo>
                <a:lnTo>
                  <a:pt x="915" y="709"/>
                </a:lnTo>
                <a:lnTo>
                  <a:pt x="910" y="751"/>
                </a:lnTo>
                <a:lnTo>
                  <a:pt x="906" y="793"/>
                </a:lnTo>
                <a:lnTo>
                  <a:pt x="905" y="837"/>
                </a:lnTo>
                <a:lnTo>
                  <a:pt x="905" y="1934"/>
                </a:lnTo>
                <a:lnTo>
                  <a:pt x="172" y="1934"/>
                </a:lnTo>
                <a:lnTo>
                  <a:pt x="153" y="1935"/>
                </a:lnTo>
                <a:lnTo>
                  <a:pt x="137" y="1938"/>
                </a:lnTo>
                <a:lnTo>
                  <a:pt x="120" y="1941"/>
                </a:lnTo>
                <a:lnTo>
                  <a:pt x="104" y="1948"/>
                </a:lnTo>
                <a:lnTo>
                  <a:pt x="90" y="1955"/>
                </a:lnTo>
                <a:lnTo>
                  <a:pt x="76" y="1963"/>
                </a:lnTo>
                <a:lnTo>
                  <a:pt x="63" y="1973"/>
                </a:lnTo>
                <a:lnTo>
                  <a:pt x="50" y="1984"/>
                </a:lnTo>
                <a:lnTo>
                  <a:pt x="39" y="1997"/>
                </a:lnTo>
                <a:lnTo>
                  <a:pt x="30" y="2010"/>
                </a:lnTo>
                <a:lnTo>
                  <a:pt x="21" y="2024"/>
                </a:lnTo>
                <a:lnTo>
                  <a:pt x="14" y="2038"/>
                </a:lnTo>
                <a:lnTo>
                  <a:pt x="8" y="2054"/>
                </a:lnTo>
                <a:lnTo>
                  <a:pt x="4" y="2071"/>
                </a:lnTo>
                <a:lnTo>
                  <a:pt x="1" y="2087"/>
                </a:lnTo>
                <a:lnTo>
                  <a:pt x="0" y="2106"/>
                </a:lnTo>
                <a:lnTo>
                  <a:pt x="0" y="2606"/>
                </a:lnTo>
                <a:lnTo>
                  <a:pt x="0" y="2649"/>
                </a:lnTo>
                <a:lnTo>
                  <a:pt x="3" y="2690"/>
                </a:lnTo>
                <a:lnTo>
                  <a:pt x="5" y="2732"/>
                </a:lnTo>
                <a:lnTo>
                  <a:pt x="8" y="2774"/>
                </a:lnTo>
                <a:lnTo>
                  <a:pt x="12" y="2814"/>
                </a:lnTo>
                <a:lnTo>
                  <a:pt x="17" y="2855"/>
                </a:lnTo>
                <a:lnTo>
                  <a:pt x="25" y="2895"/>
                </a:lnTo>
                <a:lnTo>
                  <a:pt x="32" y="2936"/>
                </a:lnTo>
                <a:lnTo>
                  <a:pt x="39" y="2976"/>
                </a:lnTo>
                <a:lnTo>
                  <a:pt x="49" y="3015"/>
                </a:lnTo>
                <a:lnTo>
                  <a:pt x="59" y="3054"/>
                </a:lnTo>
                <a:lnTo>
                  <a:pt x="70" y="3094"/>
                </a:lnTo>
                <a:lnTo>
                  <a:pt x="81" y="3132"/>
                </a:lnTo>
                <a:lnTo>
                  <a:pt x="93" y="3170"/>
                </a:lnTo>
                <a:lnTo>
                  <a:pt x="107" y="3208"/>
                </a:lnTo>
                <a:lnTo>
                  <a:pt x="122" y="3244"/>
                </a:lnTo>
                <a:lnTo>
                  <a:pt x="136" y="3281"/>
                </a:lnTo>
                <a:lnTo>
                  <a:pt x="152" y="3318"/>
                </a:lnTo>
                <a:lnTo>
                  <a:pt x="169" y="3355"/>
                </a:lnTo>
                <a:lnTo>
                  <a:pt x="187" y="3390"/>
                </a:lnTo>
                <a:lnTo>
                  <a:pt x="205" y="3425"/>
                </a:lnTo>
                <a:lnTo>
                  <a:pt x="225" y="3460"/>
                </a:lnTo>
                <a:lnTo>
                  <a:pt x="244" y="3493"/>
                </a:lnTo>
                <a:lnTo>
                  <a:pt x="265" y="3528"/>
                </a:lnTo>
                <a:lnTo>
                  <a:pt x="286" y="3561"/>
                </a:lnTo>
                <a:lnTo>
                  <a:pt x="308" y="3594"/>
                </a:lnTo>
                <a:lnTo>
                  <a:pt x="331" y="3626"/>
                </a:lnTo>
                <a:lnTo>
                  <a:pt x="354" y="3658"/>
                </a:lnTo>
                <a:lnTo>
                  <a:pt x="379" y="3688"/>
                </a:lnTo>
                <a:lnTo>
                  <a:pt x="403" y="3719"/>
                </a:lnTo>
                <a:lnTo>
                  <a:pt x="429" y="3748"/>
                </a:lnTo>
                <a:lnTo>
                  <a:pt x="455" y="3778"/>
                </a:lnTo>
                <a:lnTo>
                  <a:pt x="482" y="3806"/>
                </a:lnTo>
                <a:lnTo>
                  <a:pt x="509" y="3834"/>
                </a:lnTo>
                <a:lnTo>
                  <a:pt x="537" y="3862"/>
                </a:lnTo>
                <a:lnTo>
                  <a:pt x="566" y="3889"/>
                </a:lnTo>
                <a:lnTo>
                  <a:pt x="595" y="3915"/>
                </a:lnTo>
                <a:lnTo>
                  <a:pt x="625" y="3941"/>
                </a:lnTo>
                <a:lnTo>
                  <a:pt x="656" y="3965"/>
                </a:lnTo>
                <a:lnTo>
                  <a:pt x="687" y="3990"/>
                </a:lnTo>
                <a:lnTo>
                  <a:pt x="718" y="4013"/>
                </a:lnTo>
                <a:lnTo>
                  <a:pt x="750" y="4036"/>
                </a:lnTo>
                <a:lnTo>
                  <a:pt x="782" y="4058"/>
                </a:lnTo>
                <a:lnTo>
                  <a:pt x="815" y="4079"/>
                </a:lnTo>
                <a:lnTo>
                  <a:pt x="850" y="4100"/>
                </a:lnTo>
                <a:lnTo>
                  <a:pt x="884" y="4120"/>
                </a:lnTo>
                <a:lnTo>
                  <a:pt x="918" y="4139"/>
                </a:lnTo>
                <a:lnTo>
                  <a:pt x="954" y="4158"/>
                </a:lnTo>
                <a:lnTo>
                  <a:pt x="989" y="4175"/>
                </a:lnTo>
                <a:lnTo>
                  <a:pt x="1025" y="4192"/>
                </a:lnTo>
                <a:lnTo>
                  <a:pt x="1062" y="4208"/>
                </a:lnTo>
                <a:lnTo>
                  <a:pt x="1098" y="4223"/>
                </a:lnTo>
                <a:lnTo>
                  <a:pt x="1135" y="4237"/>
                </a:lnTo>
                <a:lnTo>
                  <a:pt x="1173" y="4251"/>
                </a:lnTo>
                <a:lnTo>
                  <a:pt x="1211" y="4264"/>
                </a:lnTo>
                <a:lnTo>
                  <a:pt x="1249" y="4275"/>
                </a:lnTo>
                <a:lnTo>
                  <a:pt x="1288" y="4286"/>
                </a:lnTo>
                <a:lnTo>
                  <a:pt x="1328" y="4296"/>
                </a:lnTo>
                <a:lnTo>
                  <a:pt x="1367" y="4306"/>
                </a:lnTo>
                <a:lnTo>
                  <a:pt x="1407" y="4315"/>
                </a:lnTo>
                <a:lnTo>
                  <a:pt x="1447" y="4322"/>
                </a:lnTo>
                <a:lnTo>
                  <a:pt x="1488" y="4328"/>
                </a:lnTo>
                <a:lnTo>
                  <a:pt x="1529" y="4333"/>
                </a:lnTo>
                <a:lnTo>
                  <a:pt x="1569" y="4338"/>
                </a:lnTo>
                <a:lnTo>
                  <a:pt x="1569" y="5014"/>
                </a:lnTo>
                <a:lnTo>
                  <a:pt x="912" y="5014"/>
                </a:lnTo>
                <a:lnTo>
                  <a:pt x="895" y="5016"/>
                </a:lnTo>
                <a:lnTo>
                  <a:pt x="878" y="5018"/>
                </a:lnTo>
                <a:lnTo>
                  <a:pt x="862" y="5022"/>
                </a:lnTo>
                <a:lnTo>
                  <a:pt x="846" y="5028"/>
                </a:lnTo>
                <a:lnTo>
                  <a:pt x="831" y="5035"/>
                </a:lnTo>
                <a:lnTo>
                  <a:pt x="817" y="5044"/>
                </a:lnTo>
                <a:lnTo>
                  <a:pt x="803" y="5054"/>
                </a:lnTo>
                <a:lnTo>
                  <a:pt x="792" y="5065"/>
                </a:lnTo>
                <a:lnTo>
                  <a:pt x="780" y="5077"/>
                </a:lnTo>
                <a:lnTo>
                  <a:pt x="770" y="5090"/>
                </a:lnTo>
                <a:lnTo>
                  <a:pt x="761" y="5105"/>
                </a:lnTo>
                <a:lnTo>
                  <a:pt x="755" y="5120"/>
                </a:lnTo>
                <a:lnTo>
                  <a:pt x="749" y="5136"/>
                </a:lnTo>
                <a:lnTo>
                  <a:pt x="744" y="5152"/>
                </a:lnTo>
                <a:lnTo>
                  <a:pt x="742" y="5169"/>
                </a:lnTo>
                <a:lnTo>
                  <a:pt x="742" y="5186"/>
                </a:lnTo>
                <a:lnTo>
                  <a:pt x="742" y="5203"/>
                </a:lnTo>
                <a:lnTo>
                  <a:pt x="744" y="5220"/>
                </a:lnTo>
                <a:lnTo>
                  <a:pt x="749" y="5238"/>
                </a:lnTo>
                <a:lnTo>
                  <a:pt x="755" y="5253"/>
                </a:lnTo>
                <a:lnTo>
                  <a:pt x="761" y="5268"/>
                </a:lnTo>
                <a:lnTo>
                  <a:pt x="770" y="5282"/>
                </a:lnTo>
                <a:lnTo>
                  <a:pt x="780" y="5295"/>
                </a:lnTo>
                <a:lnTo>
                  <a:pt x="792" y="5307"/>
                </a:lnTo>
                <a:lnTo>
                  <a:pt x="803" y="5318"/>
                </a:lnTo>
                <a:lnTo>
                  <a:pt x="817" y="5328"/>
                </a:lnTo>
                <a:lnTo>
                  <a:pt x="831" y="5337"/>
                </a:lnTo>
                <a:lnTo>
                  <a:pt x="846" y="5344"/>
                </a:lnTo>
                <a:lnTo>
                  <a:pt x="862" y="5350"/>
                </a:lnTo>
                <a:lnTo>
                  <a:pt x="878" y="5354"/>
                </a:lnTo>
                <a:lnTo>
                  <a:pt x="895" y="5356"/>
                </a:lnTo>
                <a:lnTo>
                  <a:pt x="912" y="5358"/>
                </a:lnTo>
                <a:lnTo>
                  <a:pt x="2569" y="5358"/>
                </a:lnTo>
                <a:lnTo>
                  <a:pt x="2587" y="5356"/>
                </a:lnTo>
                <a:lnTo>
                  <a:pt x="2604" y="5354"/>
                </a:lnTo>
                <a:lnTo>
                  <a:pt x="2620" y="5350"/>
                </a:lnTo>
                <a:lnTo>
                  <a:pt x="2636" y="5344"/>
                </a:lnTo>
                <a:lnTo>
                  <a:pt x="2650" y="5337"/>
                </a:lnTo>
                <a:lnTo>
                  <a:pt x="2665" y="5328"/>
                </a:lnTo>
                <a:lnTo>
                  <a:pt x="2679" y="5318"/>
                </a:lnTo>
                <a:lnTo>
                  <a:pt x="2691" y="5307"/>
                </a:lnTo>
                <a:lnTo>
                  <a:pt x="2702" y="5295"/>
                </a:lnTo>
                <a:lnTo>
                  <a:pt x="2712" y="5282"/>
                </a:lnTo>
                <a:lnTo>
                  <a:pt x="2720" y="5268"/>
                </a:lnTo>
                <a:lnTo>
                  <a:pt x="2728" y="5253"/>
                </a:lnTo>
                <a:lnTo>
                  <a:pt x="2732" y="5238"/>
                </a:lnTo>
                <a:lnTo>
                  <a:pt x="2737" y="5220"/>
                </a:lnTo>
                <a:lnTo>
                  <a:pt x="2740" y="5203"/>
                </a:lnTo>
                <a:lnTo>
                  <a:pt x="2741" y="5186"/>
                </a:lnTo>
                <a:lnTo>
                  <a:pt x="2740" y="5169"/>
                </a:lnTo>
                <a:lnTo>
                  <a:pt x="2737" y="5152"/>
                </a:lnTo>
                <a:lnTo>
                  <a:pt x="2732" y="5136"/>
                </a:lnTo>
                <a:lnTo>
                  <a:pt x="2728" y="5120"/>
                </a:lnTo>
                <a:lnTo>
                  <a:pt x="2720" y="5105"/>
                </a:lnTo>
                <a:lnTo>
                  <a:pt x="2712" y="5090"/>
                </a:lnTo>
                <a:lnTo>
                  <a:pt x="2702" y="5077"/>
                </a:lnTo>
                <a:lnTo>
                  <a:pt x="2691" y="5065"/>
                </a:lnTo>
                <a:lnTo>
                  <a:pt x="2679" y="5054"/>
                </a:lnTo>
                <a:lnTo>
                  <a:pt x="2665" y="5044"/>
                </a:lnTo>
                <a:lnTo>
                  <a:pt x="2650" y="5035"/>
                </a:lnTo>
                <a:lnTo>
                  <a:pt x="2636" y="5028"/>
                </a:lnTo>
                <a:lnTo>
                  <a:pt x="2620" y="5022"/>
                </a:lnTo>
                <a:lnTo>
                  <a:pt x="2604" y="5018"/>
                </a:lnTo>
                <a:lnTo>
                  <a:pt x="2587" y="5016"/>
                </a:lnTo>
                <a:lnTo>
                  <a:pt x="2569" y="5014"/>
                </a:lnTo>
                <a:lnTo>
                  <a:pt x="1912" y="5014"/>
                </a:lnTo>
                <a:lnTo>
                  <a:pt x="1912" y="4338"/>
                </a:lnTo>
                <a:lnTo>
                  <a:pt x="1953" y="4333"/>
                </a:lnTo>
                <a:lnTo>
                  <a:pt x="1995" y="4328"/>
                </a:lnTo>
                <a:lnTo>
                  <a:pt x="2035" y="4322"/>
                </a:lnTo>
                <a:lnTo>
                  <a:pt x="2075" y="4315"/>
                </a:lnTo>
                <a:lnTo>
                  <a:pt x="2115" y="4306"/>
                </a:lnTo>
                <a:lnTo>
                  <a:pt x="2154" y="4296"/>
                </a:lnTo>
                <a:lnTo>
                  <a:pt x="2193" y="4286"/>
                </a:lnTo>
                <a:lnTo>
                  <a:pt x="2232" y="4275"/>
                </a:lnTo>
                <a:lnTo>
                  <a:pt x="2270" y="4264"/>
                </a:lnTo>
                <a:lnTo>
                  <a:pt x="2308" y="4251"/>
                </a:lnTo>
                <a:lnTo>
                  <a:pt x="2346" y="4237"/>
                </a:lnTo>
                <a:lnTo>
                  <a:pt x="2384" y="4223"/>
                </a:lnTo>
                <a:lnTo>
                  <a:pt x="2421" y="4208"/>
                </a:lnTo>
                <a:lnTo>
                  <a:pt x="2457" y="4192"/>
                </a:lnTo>
                <a:lnTo>
                  <a:pt x="2493" y="4175"/>
                </a:lnTo>
                <a:lnTo>
                  <a:pt x="2529" y="4158"/>
                </a:lnTo>
                <a:lnTo>
                  <a:pt x="2563" y="4139"/>
                </a:lnTo>
                <a:lnTo>
                  <a:pt x="2599" y="4120"/>
                </a:lnTo>
                <a:lnTo>
                  <a:pt x="2633" y="4100"/>
                </a:lnTo>
                <a:lnTo>
                  <a:pt x="2666" y="4079"/>
                </a:lnTo>
                <a:lnTo>
                  <a:pt x="2699" y="4058"/>
                </a:lnTo>
                <a:lnTo>
                  <a:pt x="2732" y="4036"/>
                </a:lnTo>
                <a:lnTo>
                  <a:pt x="2764" y="4013"/>
                </a:lnTo>
                <a:lnTo>
                  <a:pt x="2796" y="3990"/>
                </a:lnTo>
                <a:lnTo>
                  <a:pt x="2827" y="3965"/>
                </a:lnTo>
                <a:lnTo>
                  <a:pt x="2857" y="3941"/>
                </a:lnTo>
                <a:lnTo>
                  <a:pt x="2887" y="3915"/>
                </a:lnTo>
                <a:lnTo>
                  <a:pt x="2916" y="3889"/>
                </a:lnTo>
                <a:lnTo>
                  <a:pt x="2945" y="3862"/>
                </a:lnTo>
                <a:lnTo>
                  <a:pt x="2973" y="3834"/>
                </a:lnTo>
                <a:lnTo>
                  <a:pt x="3000" y="3806"/>
                </a:lnTo>
                <a:lnTo>
                  <a:pt x="3027" y="3778"/>
                </a:lnTo>
                <a:lnTo>
                  <a:pt x="3054" y="3748"/>
                </a:lnTo>
                <a:lnTo>
                  <a:pt x="3078" y="3719"/>
                </a:lnTo>
                <a:lnTo>
                  <a:pt x="3104" y="3688"/>
                </a:lnTo>
                <a:lnTo>
                  <a:pt x="3127" y="3658"/>
                </a:lnTo>
                <a:lnTo>
                  <a:pt x="3152" y="3626"/>
                </a:lnTo>
                <a:lnTo>
                  <a:pt x="3174" y="3594"/>
                </a:lnTo>
                <a:lnTo>
                  <a:pt x="3196" y="3561"/>
                </a:lnTo>
                <a:lnTo>
                  <a:pt x="3218" y="3528"/>
                </a:lnTo>
                <a:lnTo>
                  <a:pt x="3237" y="3493"/>
                </a:lnTo>
                <a:lnTo>
                  <a:pt x="3258" y="3460"/>
                </a:lnTo>
                <a:lnTo>
                  <a:pt x="3277" y="3425"/>
                </a:lnTo>
                <a:lnTo>
                  <a:pt x="3295" y="3390"/>
                </a:lnTo>
                <a:lnTo>
                  <a:pt x="3312" y="3355"/>
                </a:lnTo>
                <a:lnTo>
                  <a:pt x="3329" y="3318"/>
                </a:lnTo>
                <a:lnTo>
                  <a:pt x="3345" y="3281"/>
                </a:lnTo>
                <a:lnTo>
                  <a:pt x="3360" y="3244"/>
                </a:lnTo>
                <a:lnTo>
                  <a:pt x="3375" y="3208"/>
                </a:lnTo>
                <a:lnTo>
                  <a:pt x="3388" y="3170"/>
                </a:lnTo>
                <a:lnTo>
                  <a:pt x="3400" y="3132"/>
                </a:lnTo>
                <a:lnTo>
                  <a:pt x="3413" y="3094"/>
                </a:lnTo>
                <a:lnTo>
                  <a:pt x="3424" y="3054"/>
                </a:lnTo>
                <a:lnTo>
                  <a:pt x="3434" y="3015"/>
                </a:lnTo>
                <a:lnTo>
                  <a:pt x="3442" y="2976"/>
                </a:lnTo>
                <a:lnTo>
                  <a:pt x="3451" y="2936"/>
                </a:lnTo>
                <a:lnTo>
                  <a:pt x="3458" y="2895"/>
                </a:lnTo>
                <a:lnTo>
                  <a:pt x="3464" y="2855"/>
                </a:lnTo>
                <a:lnTo>
                  <a:pt x="3469" y="2814"/>
                </a:lnTo>
                <a:lnTo>
                  <a:pt x="3474" y="2774"/>
                </a:lnTo>
                <a:lnTo>
                  <a:pt x="3478" y="2732"/>
                </a:lnTo>
                <a:lnTo>
                  <a:pt x="3480" y="2690"/>
                </a:lnTo>
                <a:lnTo>
                  <a:pt x="3481" y="2649"/>
                </a:lnTo>
                <a:lnTo>
                  <a:pt x="3481" y="2606"/>
                </a:lnTo>
                <a:lnTo>
                  <a:pt x="3481" y="2106"/>
                </a:lnTo>
                <a:lnTo>
                  <a:pt x="3481" y="2087"/>
                </a:lnTo>
                <a:lnTo>
                  <a:pt x="3479" y="2071"/>
                </a:lnTo>
                <a:lnTo>
                  <a:pt x="3474" y="2054"/>
                </a:lnTo>
                <a:lnTo>
                  <a:pt x="3468" y="2038"/>
                </a:lnTo>
                <a:lnTo>
                  <a:pt x="3461" y="2024"/>
                </a:lnTo>
                <a:lnTo>
                  <a:pt x="3452" y="2010"/>
                </a:lnTo>
                <a:lnTo>
                  <a:pt x="3442" y="1997"/>
                </a:lnTo>
                <a:lnTo>
                  <a:pt x="3431" y="1984"/>
                </a:lnTo>
                <a:lnTo>
                  <a:pt x="3419" y="1973"/>
                </a:lnTo>
                <a:lnTo>
                  <a:pt x="3407" y="1963"/>
                </a:lnTo>
                <a:lnTo>
                  <a:pt x="3392" y="1955"/>
                </a:lnTo>
                <a:lnTo>
                  <a:pt x="3377" y="1948"/>
                </a:lnTo>
                <a:lnTo>
                  <a:pt x="3361" y="1941"/>
                </a:lnTo>
                <a:lnTo>
                  <a:pt x="3345" y="1938"/>
                </a:lnTo>
                <a:lnTo>
                  <a:pt x="3328" y="1935"/>
                </a:lnTo>
                <a:lnTo>
                  <a:pt x="3310" y="1934"/>
                </a:lnTo>
                <a:close/>
                <a:moveTo>
                  <a:pt x="342" y="2606"/>
                </a:moveTo>
                <a:lnTo>
                  <a:pt x="342" y="2606"/>
                </a:lnTo>
                <a:lnTo>
                  <a:pt x="342" y="2277"/>
                </a:lnTo>
                <a:lnTo>
                  <a:pt x="905" y="2277"/>
                </a:lnTo>
                <a:lnTo>
                  <a:pt x="905" y="2611"/>
                </a:lnTo>
                <a:lnTo>
                  <a:pt x="906" y="2649"/>
                </a:lnTo>
                <a:lnTo>
                  <a:pt x="908" y="2687"/>
                </a:lnTo>
                <a:lnTo>
                  <a:pt x="912" y="2723"/>
                </a:lnTo>
                <a:lnTo>
                  <a:pt x="918" y="2759"/>
                </a:lnTo>
                <a:lnTo>
                  <a:pt x="926" y="2795"/>
                </a:lnTo>
                <a:lnTo>
                  <a:pt x="934" y="2830"/>
                </a:lnTo>
                <a:lnTo>
                  <a:pt x="944" y="2864"/>
                </a:lnTo>
                <a:lnTo>
                  <a:pt x="956" y="2899"/>
                </a:lnTo>
                <a:lnTo>
                  <a:pt x="969" y="2932"/>
                </a:lnTo>
                <a:lnTo>
                  <a:pt x="983" y="2965"/>
                </a:lnTo>
                <a:lnTo>
                  <a:pt x="999" y="2997"/>
                </a:lnTo>
                <a:lnTo>
                  <a:pt x="1016" y="3027"/>
                </a:lnTo>
                <a:lnTo>
                  <a:pt x="1034" y="3058"/>
                </a:lnTo>
                <a:lnTo>
                  <a:pt x="1053" y="3088"/>
                </a:lnTo>
                <a:lnTo>
                  <a:pt x="1074" y="3116"/>
                </a:lnTo>
                <a:lnTo>
                  <a:pt x="1096" y="3143"/>
                </a:lnTo>
                <a:lnTo>
                  <a:pt x="1119" y="3170"/>
                </a:lnTo>
                <a:lnTo>
                  <a:pt x="1143" y="3195"/>
                </a:lnTo>
                <a:lnTo>
                  <a:pt x="1168" y="3220"/>
                </a:lnTo>
                <a:lnTo>
                  <a:pt x="1194" y="3243"/>
                </a:lnTo>
                <a:lnTo>
                  <a:pt x="1221" y="3266"/>
                </a:lnTo>
                <a:lnTo>
                  <a:pt x="1249" y="3287"/>
                </a:lnTo>
                <a:lnTo>
                  <a:pt x="1277" y="3307"/>
                </a:lnTo>
                <a:lnTo>
                  <a:pt x="1308" y="3327"/>
                </a:lnTo>
                <a:lnTo>
                  <a:pt x="1339" y="3344"/>
                </a:lnTo>
                <a:lnTo>
                  <a:pt x="1369" y="3361"/>
                </a:lnTo>
                <a:lnTo>
                  <a:pt x="1402" y="3376"/>
                </a:lnTo>
                <a:lnTo>
                  <a:pt x="1434" y="3389"/>
                </a:lnTo>
                <a:lnTo>
                  <a:pt x="1469" y="3401"/>
                </a:lnTo>
                <a:lnTo>
                  <a:pt x="1503" y="3412"/>
                </a:lnTo>
                <a:lnTo>
                  <a:pt x="1537" y="3422"/>
                </a:lnTo>
                <a:lnTo>
                  <a:pt x="1573" y="3431"/>
                </a:lnTo>
                <a:lnTo>
                  <a:pt x="1570" y="3439"/>
                </a:lnTo>
                <a:lnTo>
                  <a:pt x="1569" y="3447"/>
                </a:lnTo>
                <a:lnTo>
                  <a:pt x="1569" y="3986"/>
                </a:lnTo>
                <a:lnTo>
                  <a:pt x="1537" y="3982"/>
                </a:lnTo>
                <a:lnTo>
                  <a:pt x="1505" y="3976"/>
                </a:lnTo>
                <a:lnTo>
                  <a:pt x="1474" y="3971"/>
                </a:lnTo>
                <a:lnTo>
                  <a:pt x="1442" y="3964"/>
                </a:lnTo>
                <a:lnTo>
                  <a:pt x="1380" y="3949"/>
                </a:lnTo>
                <a:lnTo>
                  <a:pt x="1319" y="3932"/>
                </a:lnTo>
                <a:lnTo>
                  <a:pt x="1259" y="3911"/>
                </a:lnTo>
                <a:lnTo>
                  <a:pt x="1200" y="3888"/>
                </a:lnTo>
                <a:lnTo>
                  <a:pt x="1143" y="3862"/>
                </a:lnTo>
                <a:lnTo>
                  <a:pt x="1087" y="3835"/>
                </a:lnTo>
                <a:lnTo>
                  <a:pt x="1032" y="3805"/>
                </a:lnTo>
                <a:lnTo>
                  <a:pt x="980" y="3772"/>
                </a:lnTo>
                <a:lnTo>
                  <a:pt x="928" y="3737"/>
                </a:lnTo>
                <a:lnTo>
                  <a:pt x="879" y="3699"/>
                </a:lnTo>
                <a:lnTo>
                  <a:pt x="830" y="3661"/>
                </a:lnTo>
                <a:lnTo>
                  <a:pt x="785" y="3620"/>
                </a:lnTo>
                <a:lnTo>
                  <a:pt x="741" y="3577"/>
                </a:lnTo>
                <a:lnTo>
                  <a:pt x="698" y="3531"/>
                </a:lnTo>
                <a:lnTo>
                  <a:pt x="657" y="3485"/>
                </a:lnTo>
                <a:lnTo>
                  <a:pt x="619" y="3436"/>
                </a:lnTo>
                <a:lnTo>
                  <a:pt x="582" y="3385"/>
                </a:lnTo>
                <a:lnTo>
                  <a:pt x="549" y="3333"/>
                </a:lnTo>
                <a:lnTo>
                  <a:pt x="517" y="3280"/>
                </a:lnTo>
                <a:lnTo>
                  <a:pt x="488" y="3225"/>
                </a:lnTo>
                <a:lnTo>
                  <a:pt x="462" y="3168"/>
                </a:lnTo>
                <a:lnTo>
                  <a:pt x="438" y="3110"/>
                </a:lnTo>
                <a:lnTo>
                  <a:pt x="416" y="3051"/>
                </a:lnTo>
                <a:lnTo>
                  <a:pt x="397" y="2991"/>
                </a:lnTo>
                <a:lnTo>
                  <a:pt x="389" y="2960"/>
                </a:lnTo>
                <a:lnTo>
                  <a:pt x="380" y="2929"/>
                </a:lnTo>
                <a:lnTo>
                  <a:pt x="374" y="2898"/>
                </a:lnTo>
                <a:lnTo>
                  <a:pt x="367" y="2867"/>
                </a:lnTo>
                <a:lnTo>
                  <a:pt x="362" y="2835"/>
                </a:lnTo>
                <a:lnTo>
                  <a:pt x="357" y="2803"/>
                </a:lnTo>
                <a:lnTo>
                  <a:pt x="352" y="2770"/>
                </a:lnTo>
                <a:lnTo>
                  <a:pt x="350" y="2738"/>
                </a:lnTo>
                <a:lnTo>
                  <a:pt x="346" y="2705"/>
                </a:lnTo>
                <a:lnTo>
                  <a:pt x="345" y="2672"/>
                </a:lnTo>
                <a:lnTo>
                  <a:pt x="343" y="2639"/>
                </a:lnTo>
                <a:lnTo>
                  <a:pt x="342" y="2606"/>
                </a:lnTo>
                <a:close/>
                <a:moveTo>
                  <a:pt x="3138" y="2606"/>
                </a:moveTo>
                <a:lnTo>
                  <a:pt x="3138" y="2606"/>
                </a:lnTo>
                <a:lnTo>
                  <a:pt x="3138" y="2639"/>
                </a:lnTo>
                <a:lnTo>
                  <a:pt x="3137" y="2672"/>
                </a:lnTo>
                <a:lnTo>
                  <a:pt x="3136" y="2705"/>
                </a:lnTo>
                <a:lnTo>
                  <a:pt x="3132" y="2738"/>
                </a:lnTo>
                <a:lnTo>
                  <a:pt x="3130" y="2770"/>
                </a:lnTo>
                <a:lnTo>
                  <a:pt x="3125" y="2803"/>
                </a:lnTo>
                <a:lnTo>
                  <a:pt x="3120" y="2835"/>
                </a:lnTo>
                <a:lnTo>
                  <a:pt x="3115" y="2867"/>
                </a:lnTo>
                <a:lnTo>
                  <a:pt x="3108" y="2898"/>
                </a:lnTo>
                <a:lnTo>
                  <a:pt x="3101" y="2929"/>
                </a:lnTo>
                <a:lnTo>
                  <a:pt x="3093" y="2960"/>
                </a:lnTo>
                <a:lnTo>
                  <a:pt x="3084" y="2991"/>
                </a:lnTo>
                <a:lnTo>
                  <a:pt x="3066" y="3051"/>
                </a:lnTo>
                <a:lnTo>
                  <a:pt x="3044" y="3110"/>
                </a:lnTo>
                <a:lnTo>
                  <a:pt x="3019" y="3168"/>
                </a:lnTo>
                <a:lnTo>
                  <a:pt x="2994" y="3225"/>
                </a:lnTo>
                <a:lnTo>
                  <a:pt x="2964" y="3280"/>
                </a:lnTo>
                <a:lnTo>
                  <a:pt x="2932" y="3333"/>
                </a:lnTo>
                <a:lnTo>
                  <a:pt x="2899" y="3385"/>
                </a:lnTo>
                <a:lnTo>
                  <a:pt x="2862" y="3436"/>
                </a:lnTo>
                <a:lnTo>
                  <a:pt x="2824" y="3485"/>
                </a:lnTo>
                <a:lnTo>
                  <a:pt x="2784" y="3531"/>
                </a:lnTo>
                <a:lnTo>
                  <a:pt x="2742" y="3577"/>
                </a:lnTo>
                <a:lnTo>
                  <a:pt x="2697" y="3620"/>
                </a:lnTo>
                <a:lnTo>
                  <a:pt x="2652" y="3661"/>
                </a:lnTo>
                <a:lnTo>
                  <a:pt x="2604" y="3699"/>
                </a:lnTo>
                <a:lnTo>
                  <a:pt x="2553" y="3737"/>
                </a:lnTo>
                <a:lnTo>
                  <a:pt x="2502" y="3772"/>
                </a:lnTo>
                <a:lnTo>
                  <a:pt x="2449" y="3805"/>
                </a:lnTo>
                <a:lnTo>
                  <a:pt x="2395" y="3835"/>
                </a:lnTo>
                <a:lnTo>
                  <a:pt x="2339" y="3862"/>
                </a:lnTo>
                <a:lnTo>
                  <a:pt x="2281" y="3888"/>
                </a:lnTo>
                <a:lnTo>
                  <a:pt x="2223" y="3911"/>
                </a:lnTo>
                <a:lnTo>
                  <a:pt x="2162" y="3932"/>
                </a:lnTo>
                <a:lnTo>
                  <a:pt x="2102" y="3949"/>
                </a:lnTo>
                <a:lnTo>
                  <a:pt x="2040" y="3964"/>
                </a:lnTo>
                <a:lnTo>
                  <a:pt x="2008" y="3971"/>
                </a:lnTo>
                <a:lnTo>
                  <a:pt x="1976" y="3976"/>
                </a:lnTo>
                <a:lnTo>
                  <a:pt x="1944" y="3982"/>
                </a:lnTo>
                <a:lnTo>
                  <a:pt x="1912" y="3986"/>
                </a:lnTo>
                <a:lnTo>
                  <a:pt x="1912" y="3447"/>
                </a:lnTo>
                <a:lnTo>
                  <a:pt x="1911" y="3443"/>
                </a:lnTo>
                <a:lnTo>
                  <a:pt x="1911" y="3439"/>
                </a:lnTo>
                <a:lnTo>
                  <a:pt x="1909" y="3431"/>
                </a:lnTo>
                <a:lnTo>
                  <a:pt x="1944" y="3422"/>
                </a:lnTo>
                <a:lnTo>
                  <a:pt x="1979" y="3412"/>
                </a:lnTo>
                <a:lnTo>
                  <a:pt x="2013" y="3401"/>
                </a:lnTo>
                <a:lnTo>
                  <a:pt x="2047" y="3389"/>
                </a:lnTo>
                <a:lnTo>
                  <a:pt x="2080" y="3376"/>
                </a:lnTo>
                <a:lnTo>
                  <a:pt x="2112" y="3361"/>
                </a:lnTo>
                <a:lnTo>
                  <a:pt x="2143" y="3344"/>
                </a:lnTo>
                <a:lnTo>
                  <a:pt x="2173" y="3327"/>
                </a:lnTo>
                <a:lnTo>
                  <a:pt x="2204" y="3307"/>
                </a:lnTo>
                <a:lnTo>
                  <a:pt x="2232" y="3287"/>
                </a:lnTo>
                <a:lnTo>
                  <a:pt x="2261" y="3266"/>
                </a:lnTo>
                <a:lnTo>
                  <a:pt x="2287" y="3243"/>
                </a:lnTo>
                <a:lnTo>
                  <a:pt x="2313" y="3220"/>
                </a:lnTo>
                <a:lnTo>
                  <a:pt x="2339" y="3195"/>
                </a:lnTo>
                <a:lnTo>
                  <a:pt x="2362" y="3170"/>
                </a:lnTo>
                <a:lnTo>
                  <a:pt x="2386" y="3143"/>
                </a:lnTo>
                <a:lnTo>
                  <a:pt x="2408" y="3116"/>
                </a:lnTo>
                <a:lnTo>
                  <a:pt x="2428" y="3088"/>
                </a:lnTo>
                <a:lnTo>
                  <a:pt x="2448" y="3058"/>
                </a:lnTo>
                <a:lnTo>
                  <a:pt x="2466" y="3027"/>
                </a:lnTo>
                <a:lnTo>
                  <a:pt x="2482" y="2997"/>
                </a:lnTo>
                <a:lnTo>
                  <a:pt x="2498" y="2965"/>
                </a:lnTo>
                <a:lnTo>
                  <a:pt x="2513" y="2932"/>
                </a:lnTo>
                <a:lnTo>
                  <a:pt x="2527" y="2899"/>
                </a:lnTo>
                <a:lnTo>
                  <a:pt x="2538" y="2864"/>
                </a:lnTo>
                <a:lnTo>
                  <a:pt x="2547" y="2830"/>
                </a:lnTo>
                <a:lnTo>
                  <a:pt x="2556" y="2795"/>
                </a:lnTo>
                <a:lnTo>
                  <a:pt x="2563" y="2759"/>
                </a:lnTo>
                <a:lnTo>
                  <a:pt x="2569" y="2723"/>
                </a:lnTo>
                <a:lnTo>
                  <a:pt x="2573" y="2687"/>
                </a:lnTo>
                <a:lnTo>
                  <a:pt x="2576" y="2649"/>
                </a:lnTo>
                <a:lnTo>
                  <a:pt x="2577" y="2611"/>
                </a:lnTo>
                <a:lnTo>
                  <a:pt x="2577" y="2277"/>
                </a:lnTo>
                <a:lnTo>
                  <a:pt x="3138" y="2277"/>
                </a:lnTo>
                <a:lnTo>
                  <a:pt x="3138" y="2606"/>
                </a:lnTo>
                <a:close/>
              </a:path>
            </a:pathLst>
          </a:custGeom>
          <a:solidFill>
            <a:srgbClr val="F27255"/>
          </a:solidFill>
          <a:ln>
            <a:noFill/>
          </a:ln>
          <a:extLst>
            <a:ext uri="{91240B29-F687-4F45-9708-019B960494DF}">
              <a14:hiddenLine xmlns:a14="http://schemas.microsoft.com/office/drawing/2010/main" w="9525">
                <a:solidFill>
                  <a:srgbClr val="000000"/>
                </a:solidFill>
                <a:round/>
              </a14:hiddenLine>
            </a:ext>
          </a:extLst>
        </p:spPr>
        <p:txBody>
          <a:bodyPr bIns="324000" anchor="ctr">
            <a:scene3d>
              <a:camera prst="orthographicFront"/>
              <a:lightRig rig="threePt" dir="t"/>
            </a:scene3d>
            <a:sp3d>
              <a:contourClr>
                <a:srgbClr val="FFFFFF"/>
              </a:contourClr>
            </a:sp3d>
          </a:bodyPr>
          <a:p>
            <a:pPr algn="ctr">
              <a:defRPr/>
            </a:pPr>
            <a:r>
              <a:rPr lang="en-US" altLang="zh-CN" sz="2135" b="1" dirty="0">
                <a:solidFill>
                  <a:sysClr val="window" lastClr="FFFFFF"/>
                </a:solidFill>
              </a:rPr>
              <a:t>4</a:t>
            </a:r>
            <a:endParaRPr lang="en-US" altLang="zh-CN" sz="2135" b="1" dirty="0">
              <a:solidFill>
                <a:sysClr val="window" lastClr="FFFFFF"/>
              </a:solidFill>
            </a:endParaRPr>
          </a:p>
        </p:txBody>
      </p:sp>
      <p:sp>
        <p:nvSpPr>
          <p:cNvPr id="7" name="矩形 6"/>
          <p:cNvSpPr/>
          <p:nvPr>
            <p:custDataLst>
              <p:tags r:id="rId9"/>
            </p:custDataLst>
          </p:nvPr>
        </p:nvSpPr>
        <p:spPr>
          <a:xfrm>
            <a:off x="5180965" y="951865"/>
            <a:ext cx="6842125" cy="1374140"/>
          </a:xfrm>
          <a:prstGeom prst="rect">
            <a:avLst/>
          </a:prstGeom>
          <a:ln>
            <a:solidFill>
              <a:schemeClr val="accent1"/>
            </a:solidFill>
          </a:ln>
        </p:spPr>
        <p:txBody>
          <a:bodyPr wrap="square" anchor="ctr" anchorCtr="0">
            <a:spAutoFit/>
          </a:bodyPr>
          <a:p>
            <a:pPr algn="just">
              <a:lnSpc>
                <a:spcPct val="130000"/>
              </a:lnSpc>
            </a:pPr>
            <a:r>
              <a:rPr lang="zh-CN" sz="2135">
                <a:latin typeface="Calibri" panose="020F0502020204030204" charset="0"/>
                <a:ea typeface="宋体" panose="02010600030101010101" pitchFamily="2" charset="-122"/>
                <a:sym typeface="+mn-ea"/>
              </a:rPr>
              <a:t>通过李大钊革命事迹，增强学生对</a:t>
            </a:r>
            <a:r>
              <a:rPr lang="zh-CN" sz="2135">
                <a:solidFill>
                  <a:srgbClr val="333333"/>
                </a:solidFill>
                <a:ea typeface="宋体" panose="02010600030101010101" pitchFamily="2" charset="-122"/>
                <a:sym typeface="+mn-ea"/>
              </a:rPr>
              <a:t>中国特色社会主义</a:t>
            </a:r>
            <a:r>
              <a:rPr lang="zh-CN" sz="2135" b="1">
                <a:solidFill>
                  <a:srgbClr val="FF0000"/>
                </a:solidFill>
                <a:ea typeface="宋体" panose="02010600030101010101" pitchFamily="2" charset="-122"/>
                <a:sym typeface="+mn-ea"/>
              </a:rPr>
              <a:t>道路自信、理论自信、制度自信、文化自信</a:t>
            </a:r>
            <a:r>
              <a:rPr lang="zh-CN" sz="2135" b="1">
                <a:solidFill>
                  <a:srgbClr val="FF0000"/>
                </a:solidFill>
                <a:latin typeface="Arial" panose="020B0604020202020204" pitchFamily="34" charset="0"/>
                <a:ea typeface="宋体" panose="02010600030101010101" pitchFamily="2" charset="-122"/>
                <a:sym typeface="+mn-ea"/>
              </a:rPr>
              <a:t>认同，培育有理想信念，有责任担当的新时代青年。</a:t>
            </a:r>
            <a:endParaRPr lang="zh-CN" altLang="zh-CN" sz="2135" b="1" kern="0" dirty="0">
              <a:solidFill>
                <a:srgbClr val="FF0000"/>
              </a:solidFill>
              <a:latin typeface="Arial" panose="020B0604020202020204" pitchFamily="34" charset="0"/>
              <a:ea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39370" y="-44450"/>
            <a:ext cx="12270105" cy="6858000"/>
          </a:xfrm>
          <a:prstGeom prst="rect">
            <a:avLst/>
          </a:prstGeom>
        </p:spPr>
      </p:pic>
      <p:pic>
        <p:nvPicPr>
          <p:cNvPr id="4" name="图片 3"/>
          <p:cNvPicPr>
            <a:picLocks noChangeAspect="1"/>
          </p:cNvPicPr>
          <p:nvPr/>
        </p:nvPicPr>
        <p:blipFill>
          <a:blip r:embed="rId2"/>
          <a:stretch>
            <a:fillRect/>
          </a:stretch>
        </p:blipFill>
        <p:spPr>
          <a:xfrm>
            <a:off x="3015615" y="662305"/>
            <a:ext cx="6141720" cy="2265680"/>
          </a:xfrm>
          <a:prstGeom prst="rect">
            <a:avLst/>
          </a:prstGeom>
        </p:spPr>
      </p:pic>
      <p:sp>
        <p:nvSpPr>
          <p:cNvPr id="9221" name="圆角矩形 9220"/>
          <p:cNvSpPr/>
          <p:nvPr/>
        </p:nvSpPr>
        <p:spPr>
          <a:xfrm>
            <a:off x="286385" y="2949575"/>
            <a:ext cx="2686050" cy="822325"/>
          </a:xfrm>
          <a:prstGeom prst="roundRect">
            <a:avLst>
              <a:gd name="adj" fmla="val 16667"/>
            </a:avLst>
          </a:prstGeom>
          <a:solidFill>
            <a:srgbClr val="FF99CC">
              <a:alpha val="100000"/>
            </a:srgbClr>
          </a:solidFill>
          <a:ln w="12700" cap="flat" cmpd="sng">
            <a:solidFill>
              <a:schemeClr val="tx1"/>
            </a:solidFill>
            <a:prstDash val="solid"/>
            <a:headEnd type="none" w="med" len="med"/>
            <a:tailEnd type="none" w="med" len="med"/>
          </a:ln>
        </p:spPr>
        <p:txBody>
          <a:bodyPr wrap="none" anchor="ctr"/>
          <a:p>
            <a:pPr algn="ctr"/>
            <a:r>
              <a:rPr lang="zh-CN" altLang="en-US" sz="1800" b="1" dirty="0">
                <a:latin typeface="Times New Roman" panose="02020603050405020304" pitchFamily="18" charset="0"/>
              </a:rPr>
              <a:t>经过初中学习，</a:t>
            </a:r>
            <a:endParaRPr lang="zh-CN" altLang="en-US" sz="1800" b="1" dirty="0">
              <a:latin typeface="Times New Roman" panose="02020603050405020304" pitchFamily="18" charset="0"/>
            </a:endParaRPr>
          </a:p>
          <a:p>
            <a:pPr algn="ctr"/>
            <a:r>
              <a:rPr lang="zh-CN" altLang="en-US" sz="1800" b="1" dirty="0">
                <a:latin typeface="Times New Roman" panose="02020603050405020304" pitchFamily="18" charset="0"/>
              </a:rPr>
              <a:t>对基础知识掌握相对到位</a:t>
            </a:r>
            <a:endParaRPr lang="zh-CN" altLang="en-US" sz="1800" b="1" dirty="0">
              <a:latin typeface="Times New Roman" panose="02020603050405020304" pitchFamily="18" charset="0"/>
            </a:endParaRPr>
          </a:p>
        </p:txBody>
      </p:sp>
      <p:sp>
        <p:nvSpPr>
          <p:cNvPr id="9222" name="圆角矩形 9221"/>
          <p:cNvSpPr/>
          <p:nvPr/>
        </p:nvSpPr>
        <p:spPr>
          <a:xfrm>
            <a:off x="1192530" y="4100830"/>
            <a:ext cx="2686050" cy="794385"/>
          </a:xfrm>
          <a:prstGeom prst="roundRect">
            <a:avLst>
              <a:gd name="adj" fmla="val 16667"/>
            </a:avLst>
          </a:prstGeom>
          <a:solidFill>
            <a:srgbClr val="FF99CC">
              <a:alpha val="100000"/>
            </a:srgb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偏重死记硬背</a:t>
            </a:r>
            <a:endParaRPr lang="zh-CN" altLang="en-US" sz="1800" b="1" dirty="0">
              <a:latin typeface="Times New Roman" panose="02020603050405020304" pitchFamily="18" charset="0"/>
            </a:endParaRPr>
          </a:p>
        </p:txBody>
      </p:sp>
      <p:sp>
        <p:nvSpPr>
          <p:cNvPr id="9223" name="圆角矩形 9222"/>
          <p:cNvSpPr/>
          <p:nvPr/>
        </p:nvSpPr>
        <p:spPr>
          <a:xfrm>
            <a:off x="4498975" y="2949575"/>
            <a:ext cx="2620010" cy="963930"/>
          </a:xfrm>
          <a:prstGeom prst="roundRect">
            <a:avLst>
              <a:gd name="adj" fmla="val 16667"/>
            </a:avLst>
          </a:prstGeom>
          <a:solidFill>
            <a:schemeClr val="accent4">
              <a:lumMod val="40000"/>
              <a:lumOff val="60000"/>
            </a:scheme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对历史事件之间的联系</a:t>
            </a:r>
            <a:endParaRPr lang="zh-CN" altLang="en-US" sz="1800" b="1" dirty="0">
              <a:latin typeface="Times New Roman" panose="02020603050405020304" pitchFamily="18" charset="0"/>
            </a:endParaRPr>
          </a:p>
          <a:p>
            <a:pPr algn="ctr"/>
            <a:r>
              <a:rPr lang="zh-CN" altLang="en-US" sz="1800" b="1" dirty="0">
                <a:latin typeface="Times New Roman" panose="02020603050405020304" pitchFamily="18" charset="0"/>
              </a:rPr>
              <a:t>缺乏整体认知。</a:t>
            </a:r>
            <a:endParaRPr lang="zh-CN" altLang="en-US" sz="1800" b="1" dirty="0">
              <a:latin typeface="Times New Roman" panose="02020603050405020304" pitchFamily="18" charset="0"/>
            </a:endParaRPr>
          </a:p>
        </p:txBody>
      </p:sp>
      <p:sp>
        <p:nvSpPr>
          <p:cNvPr id="9224" name="圆角矩形 9223"/>
          <p:cNvSpPr/>
          <p:nvPr/>
        </p:nvSpPr>
        <p:spPr>
          <a:xfrm>
            <a:off x="5737225" y="4100830"/>
            <a:ext cx="2619375" cy="794385"/>
          </a:xfrm>
          <a:prstGeom prst="roundRect">
            <a:avLst>
              <a:gd name="adj" fmla="val 16667"/>
            </a:avLst>
          </a:prstGeom>
          <a:solidFill>
            <a:schemeClr val="accent4">
              <a:lumMod val="40000"/>
              <a:lumOff val="60000"/>
            </a:scheme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历史思维和能力有限</a:t>
            </a:r>
            <a:endParaRPr lang="zh-CN" altLang="en-US" sz="1800" b="1" dirty="0">
              <a:latin typeface="Times New Roman" panose="02020603050405020304" pitchFamily="18" charset="0"/>
            </a:endParaRPr>
          </a:p>
        </p:txBody>
      </p:sp>
      <p:sp>
        <p:nvSpPr>
          <p:cNvPr id="9226" name="箭头 324"/>
          <p:cNvSpPr/>
          <p:nvPr/>
        </p:nvSpPr>
        <p:spPr>
          <a:xfrm>
            <a:off x="3014663" y="3703955"/>
            <a:ext cx="1366837" cy="0"/>
          </a:xfrm>
          <a:prstGeom prst="line">
            <a:avLst/>
          </a:prstGeom>
          <a:ln w="31750" cap="flat" cmpd="sng">
            <a:solidFill>
              <a:srgbClr val="FF0000"/>
            </a:solidFill>
            <a:prstDash val="solid"/>
            <a:headEnd type="none" w="med" len="med"/>
            <a:tailEnd type="triangle" w="med" len="med"/>
          </a:ln>
        </p:spPr>
      </p:sp>
      <p:sp>
        <p:nvSpPr>
          <p:cNvPr id="9227" name="箭头 324"/>
          <p:cNvSpPr/>
          <p:nvPr/>
        </p:nvSpPr>
        <p:spPr>
          <a:xfrm>
            <a:off x="4150995" y="4608195"/>
            <a:ext cx="1368425" cy="1270"/>
          </a:xfrm>
          <a:prstGeom prst="line">
            <a:avLst/>
          </a:prstGeom>
          <a:ln w="31750" cap="flat" cmpd="sng">
            <a:solidFill>
              <a:srgbClr val="FF0000"/>
            </a:solidFill>
            <a:prstDash val="solid"/>
            <a:headEnd type="none" w="med" len="med"/>
            <a:tailEnd type="triangle" w="med" len="med"/>
          </a:ln>
        </p:spPr>
      </p:sp>
      <p:sp>
        <p:nvSpPr>
          <p:cNvPr id="5" name="文本框 4"/>
          <p:cNvSpPr txBox="1"/>
          <p:nvPr/>
        </p:nvSpPr>
        <p:spPr>
          <a:xfrm>
            <a:off x="127000" y="1121410"/>
            <a:ext cx="3004820" cy="1383665"/>
          </a:xfrm>
          <a:prstGeom prst="rect">
            <a:avLst/>
          </a:prstGeom>
          <a:noFill/>
        </p:spPr>
        <p:txBody>
          <a:bodyPr wrap="square" rtlCol="0">
            <a:spAutoFit/>
          </a:bodyPr>
          <a:p>
            <a:r>
              <a:rPr lang="zh-CN" altLang="en-US" sz="2800"/>
              <a:t>授课对象：</a:t>
            </a:r>
            <a:endParaRPr lang="zh-CN" altLang="en-US" sz="2800"/>
          </a:p>
          <a:p>
            <a:r>
              <a:rPr lang="zh-CN" altLang="en-US" sz="2800" b="1">
                <a:solidFill>
                  <a:srgbClr val="FF0000"/>
                </a:solidFill>
              </a:rPr>
              <a:t>揭西县河婆中学</a:t>
            </a:r>
            <a:endParaRPr lang="zh-CN" altLang="en-US" sz="2800" b="1">
              <a:solidFill>
                <a:srgbClr val="FF0000"/>
              </a:solidFill>
            </a:endParaRPr>
          </a:p>
          <a:p>
            <a:r>
              <a:rPr lang="zh-CN" altLang="en-US" sz="2800" b="1">
                <a:solidFill>
                  <a:srgbClr val="FF0000"/>
                </a:solidFill>
              </a:rPr>
              <a:t>高一创新一班</a:t>
            </a:r>
            <a:endParaRPr lang="zh-CN" altLang="en-US" sz="2800" b="1">
              <a:solidFill>
                <a:srgbClr val="FF0000"/>
              </a:solidFill>
            </a:endParaRPr>
          </a:p>
        </p:txBody>
      </p:sp>
      <p:sp>
        <p:nvSpPr>
          <p:cNvPr id="6" name="圆角矩形 5"/>
          <p:cNvSpPr/>
          <p:nvPr/>
        </p:nvSpPr>
        <p:spPr>
          <a:xfrm>
            <a:off x="2088515" y="5068570"/>
            <a:ext cx="2686050" cy="881380"/>
          </a:xfrm>
          <a:prstGeom prst="roundRect">
            <a:avLst>
              <a:gd name="adj" fmla="val 16667"/>
            </a:avLst>
          </a:prstGeom>
          <a:solidFill>
            <a:srgbClr val="FF99CC">
              <a:alpha val="100000"/>
            </a:srgbClr>
          </a:solidFill>
          <a:ln w="12700" cap="flat" cmpd="sng">
            <a:solidFill>
              <a:schemeClr val="tx1"/>
            </a:solidFill>
            <a:prstDash val="solid"/>
            <a:headEnd type="none" w="med" len="med"/>
            <a:tailEnd type="none" w="med" len="med"/>
          </a:ln>
        </p:spPr>
        <p:txBody>
          <a:bodyPr wrap="none" anchor="ctr"/>
          <a:p>
            <a:pPr algn="ctr"/>
            <a:r>
              <a:rPr lang="zh-CN" altLang="en-US" sz="1800" b="1" dirty="0">
                <a:latin typeface="Times New Roman" panose="02020603050405020304" pitchFamily="18" charset="0"/>
              </a:rPr>
              <a:t>对时空观念和家国情怀</a:t>
            </a:r>
            <a:endParaRPr lang="zh-CN" altLang="en-US" sz="1800" b="1" dirty="0">
              <a:latin typeface="Times New Roman" panose="02020603050405020304" pitchFamily="18" charset="0"/>
            </a:endParaRPr>
          </a:p>
          <a:p>
            <a:pPr algn="ctr"/>
            <a:r>
              <a:rPr lang="zh-CN" altLang="en-US" sz="1800" b="1" dirty="0">
                <a:latin typeface="Times New Roman" panose="02020603050405020304" pitchFamily="18" charset="0"/>
              </a:rPr>
              <a:t>有所认识</a:t>
            </a:r>
            <a:endParaRPr lang="zh-CN" altLang="en-US" sz="1800" b="1" dirty="0">
              <a:latin typeface="Times New Roman" panose="02020603050405020304" pitchFamily="18" charset="0"/>
            </a:endParaRPr>
          </a:p>
        </p:txBody>
      </p:sp>
      <p:sp>
        <p:nvSpPr>
          <p:cNvPr id="7" name="圆角矩形 6"/>
          <p:cNvSpPr/>
          <p:nvPr/>
        </p:nvSpPr>
        <p:spPr>
          <a:xfrm>
            <a:off x="6870700" y="5068570"/>
            <a:ext cx="3852545" cy="881380"/>
          </a:xfrm>
          <a:prstGeom prst="roundRect">
            <a:avLst>
              <a:gd name="adj" fmla="val 16667"/>
            </a:avLst>
          </a:prstGeom>
          <a:solidFill>
            <a:schemeClr val="accent4">
              <a:lumMod val="40000"/>
              <a:lumOff val="60000"/>
            </a:scheme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对唯物史观，史料实证，历史素养</a:t>
            </a:r>
            <a:endParaRPr lang="zh-CN" altLang="en-US" sz="1800" b="1" dirty="0">
              <a:latin typeface="Times New Roman" panose="02020603050405020304" pitchFamily="18" charset="0"/>
            </a:endParaRPr>
          </a:p>
          <a:p>
            <a:pPr algn="ctr"/>
            <a:r>
              <a:rPr lang="zh-CN" altLang="en-US" sz="1800" b="1" dirty="0">
                <a:latin typeface="Times New Roman" panose="02020603050405020304" pitchFamily="18" charset="0"/>
              </a:rPr>
              <a:t>缺乏认识和运用的方法</a:t>
            </a:r>
            <a:endParaRPr lang="zh-CN" altLang="en-US" sz="1800" b="1" dirty="0">
              <a:latin typeface="Times New Roman" panose="02020603050405020304" pitchFamily="18" charset="0"/>
            </a:endParaRPr>
          </a:p>
        </p:txBody>
      </p:sp>
      <p:sp>
        <p:nvSpPr>
          <p:cNvPr id="8" name="箭头 324"/>
          <p:cNvSpPr/>
          <p:nvPr/>
        </p:nvSpPr>
        <p:spPr>
          <a:xfrm>
            <a:off x="5402898" y="5509260"/>
            <a:ext cx="1366837" cy="0"/>
          </a:xfrm>
          <a:prstGeom prst="line">
            <a:avLst/>
          </a:prstGeom>
          <a:ln w="31750" cap="flat" cmpd="sng">
            <a:solidFill>
              <a:srgbClr val="FF0000"/>
            </a:solidFill>
            <a:prstDash val="solid"/>
            <a:headEnd type="none" w="med" len="med"/>
            <a:tailEnd type="triangle" w="med" len="med"/>
          </a:ln>
        </p:spPr>
      </p:sp>
      <p:sp>
        <p:nvSpPr>
          <p:cNvPr id="9" name="圆角矩形 8"/>
          <p:cNvSpPr/>
          <p:nvPr/>
        </p:nvSpPr>
        <p:spPr>
          <a:xfrm>
            <a:off x="3383280" y="6076950"/>
            <a:ext cx="2686050" cy="794385"/>
          </a:xfrm>
          <a:prstGeom prst="roundRect">
            <a:avLst>
              <a:gd name="adj" fmla="val 16667"/>
            </a:avLst>
          </a:prstGeom>
          <a:solidFill>
            <a:srgbClr val="FF99CC">
              <a:alpha val="100000"/>
            </a:srgb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个人思维活跃</a:t>
            </a:r>
            <a:endParaRPr lang="zh-CN" altLang="en-US" sz="1800" b="1" dirty="0">
              <a:latin typeface="Times New Roman" panose="02020603050405020304" pitchFamily="18" charset="0"/>
            </a:endParaRPr>
          </a:p>
        </p:txBody>
      </p:sp>
      <p:sp>
        <p:nvSpPr>
          <p:cNvPr id="10" name="圆角矩形 9"/>
          <p:cNvSpPr/>
          <p:nvPr/>
        </p:nvSpPr>
        <p:spPr>
          <a:xfrm>
            <a:off x="7927975" y="6076950"/>
            <a:ext cx="2619375" cy="794385"/>
          </a:xfrm>
          <a:prstGeom prst="roundRect">
            <a:avLst>
              <a:gd name="adj" fmla="val 16667"/>
            </a:avLst>
          </a:prstGeom>
          <a:solidFill>
            <a:schemeClr val="accent4">
              <a:lumMod val="40000"/>
              <a:lumOff val="60000"/>
            </a:schemeClr>
          </a:solidFill>
          <a:ln w="12700" cap="flat" cmpd="sng">
            <a:solidFill>
              <a:schemeClr val="tx1"/>
            </a:solidFill>
            <a:prstDash val="solid"/>
            <a:headEnd type="none" w="med" len="med"/>
            <a:tailEnd type="none" w="med" len="med"/>
          </a:ln>
        </p:spPr>
        <p:txBody>
          <a:bodyPr vert="horz" wrap="none" anchor="ctr"/>
          <a:p>
            <a:pPr algn="ctr"/>
            <a:r>
              <a:rPr lang="zh-CN" altLang="en-US" sz="1800" b="1" dirty="0">
                <a:latin typeface="Times New Roman" panose="02020603050405020304" pitchFamily="18" charset="0"/>
              </a:rPr>
              <a:t>小组合作氛围不浓厚</a:t>
            </a:r>
            <a:endParaRPr lang="zh-CN" altLang="en-US" sz="1800" b="1" dirty="0">
              <a:latin typeface="Times New Roman" panose="02020603050405020304" pitchFamily="18" charset="0"/>
            </a:endParaRPr>
          </a:p>
        </p:txBody>
      </p:sp>
      <p:sp>
        <p:nvSpPr>
          <p:cNvPr id="11" name="箭头 324"/>
          <p:cNvSpPr/>
          <p:nvPr/>
        </p:nvSpPr>
        <p:spPr>
          <a:xfrm>
            <a:off x="6341745" y="6584315"/>
            <a:ext cx="1368425" cy="1270"/>
          </a:xfrm>
          <a:prstGeom prst="line">
            <a:avLst/>
          </a:prstGeom>
          <a:ln w="31750" cap="flat" cmpd="sng">
            <a:solidFill>
              <a:srgbClr val="FF0000"/>
            </a:solidFill>
            <a:prstDash val="solid"/>
            <a:headEnd type="none" w="med" len="med"/>
            <a:tailEnd type="triangle" w="med" len="med"/>
          </a:ln>
        </p:spPr>
      </p:sp>
      <p:sp>
        <p:nvSpPr>
          <p:cNvPr id="3" name="矩形 2"/>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教学目标</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教学内容   </a:t>
            </a:r>
            <a:r>
              <a:rPr lang="zh-CN" altLang="en-US" sz="2800" b="1" dirty="0">
                <a:solidFill>
                  <a:srgbClr val="FFFF00"/>
                </a:solidFill>
                <a:latin typeface="微软雅黑" panose="020B0503020204020204" charset="-122"/>
                <a:ea typeface="微软雅黑" panose="020B0503020204020204" charset="-122"/>
              </a:rPr>
              <a:t>说教学方法</a:t>
            </a:r>
            <a:r>
              <a:rPr lang="zh-CN" altLang="en-US" sz="2800" b="1" dirty="0">
                <a:solidFill>
                  <a:srgbClr val="FFFFFF"/>
                </a:solidFill>
                <a:latin typeface="微软雅黑" panose="020B0503020204020204" charset="-122"/>
                <a:ea typeface="微软雅黑" panose="020B0503020204020204" charset="-122"/>
              </a:rPr>
              <a:t>   教学策略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p:bldP spid="9222" grpId="0" bldLvl="0" animBg="1"/>
      <p:bldP spid="9223" grpId="0" bldLvl="0" animBg="1"/>
      <p:bldP spid="9224" grpId="0" bldLvl="0" animBg="1"/>
      <p:bldP spid="6" grpId="0" bldLvl="0" animBg="1"/>
      <p:bldP spid="7" grpId="0" bldLvl="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111"/>
          <p:cNvPicPr>
            <a:picLocks noChangeAspect="1"/>
          </p:cNvPicPr>
          <p:nvPr/>
        </p:nvPicPr>
        <p:blipFill>
          <a:blip r:embed="rId1"/>
          <a:stretch>
            <a:fillRect/>
          </a:stretch>
        </p:blipFill>
        <p:spPr>
          <a:xfrm>
            <a:off x="-108585" y="0"/>
            <a:ext cx="12270105" cy="6858000"/>
          </a:xfrm>
          <a:prstGeom prst="rect">
            <a:avLst/>
          </a:prstGeom>
        </p:spPr>
      </p:pic>
      <p:sp>
        <p:nvSpPr>
          <p:cNvPr id="62502" name="Text Box 15"/>
          <p:cNvSpPr txBox="1"/>
          <p:nvPr/>
        </p:nvSpPr>
        <p:spPr>
          <a:xfrm>
            <a:off x="7082155" y="1623060"/>
            <a:ext cx="200724" cy="332232"/>
          </a:xfrm>
          <a:prstGeom prst="rect">
            <a:avLst/>
          </a:prstGeom>
          <a:noFill/>
          <a:ln w="9525">
            <a:noFill/>
          </a:ln>
        </p:spPr>
        <p:txBody>
          <a:bodyPr wrap="none">
            <a:spAutoFit/>
          </a:bodyPr>
          <a:p>
            <a:pPr algn="ctr" eaLnBrk="0" hangingPunct="0"/>
            <a:endParaRPr sz="1400" b="0" dirty="0">
              <a:solidFill>
                <a:srgbClr val="FFFFFF"/>
              </a:solidFill>
              <a:latin typeface="Arial" panose="020B0604020202020204" pitchFamily="34" charset="0"/>
            </a:endParaRPr>
          </a:p>
        </p:txBody>
      </p:sp>
      <p:sp>
        <p:nvSpPr>
          <p:cNvPr id="62511" name="Text Box 24"/>
          <p:cNvSpPr txBox="1"/>
          <p:nvPr/>
        </p:nvSpPr>
        <p:spPr>
          <a:xfrm>
            <a:off x="6043930" y="2089785"/>
            <a:ext cx="2277173" cy="400063"/>
          </a:xfrm>
          <a:prstGeom prst="rect">
            <a:avLst/>
          </a:prstGeom>
          <a:noFill/>
          <a:ln w="9525">
            <a:noFill/>
          </a:ln>
        </p:spPr>
        <p:txBody>
          <a:bodyPr>
            <a:spAutoFit/>
          </a:bodyPr>
          <a:p>
            <a:pPr eaLnBrk="0" hangingPunct="0"/>
            <a:endParaRPr sz="1800" b="0" dirty="0">
              <a:solidFill>
                <a:srgbClr val="000000"/>
              </a:solidFill>
              <a:latin typeface="Arial" panose="020B0604020202020204" pitchFamily="34" charset="0"/>
            </a:endParaRPr>
          </a:p>
        </p:txBody>
      </p:sp>
      <p:sp>
        <p:nvSpPr>
          <p:cNvPr id="12290" name="Rectangle 2"/>
          <p:cNvSpPr/>
          <p:nvPr/>
        </p:nvSpPr>
        <p:spPr>
          <a:xfrm>
            <a:off x="0" y="1162685"/>
            <a:ext cx="5029200" cy="792163"/>
          </a:xfrm>
          <a:prstGeom prst="rect">
            <a:avLst/>
          </a:prstGeom>
          <a:noFill/>
          <a:ln w="9525">
            <a:noFill/>
          </a:ln>
        </p:spPr>
        <p:txBody>
          <a:bodyPr anchor="ctr"/>
          <a:p>
            <a:r>
              <a:rPr lang="zh-CN" altLang="en-US" sz="5400" dirty="0">
                <a:solidFill>
                  <a:srgbClr val="FF0000"/>
                </a:solidFill>
                <a:latin typeface="黑体" panose="02010609060101010101" charset="-122"/>
                <a:ea typeface="黑体" panose="02010609060101010101" charset="-122"/>
              </a:rPr>
              <a:t>教法学法</a:t>
            </a:r>
            <a:endParaRPr lang="zh-CN" altLang="en-US" sz="4400" dirty="0">
              <a:solidFill>
                <a:srgbClr val="FF0000"/>
              </a:solidFill>
              <a:latin typeface="黑体" panose="02010609060101010101" charset="-122"/>
              <a:ea typeface="黑体" panose="02010609060101010101" charset="-122"/>
            </a:endParaRPr>
          </a:p>
        </p:txBody>
      </p:sp>
      <p:sp>
        <p:nvSpPr>
          <p:cNvPr id="12291" name="Oval 3"/>
          <p:cNvSpPr/>
          <p:nvPr/>
        </p:nvSpPr>
        <p:spPr>
          <a:xfrm>
            <a:off x="3581400" y="1438910"/>
            <a:ext cx="5105400" cy="1143000"/>
          </a:xfrm>
          <a:prstGeom prst="ellipse">
            <a:avLst/>
          </a:prstGeom>
          <a:noFill/>
          <a:ln w="38100" cap="flat" cmpd="sng">
            <a:solidFill>
              <a:schemeClr val="tx2"/>
            </a:solidFill>
            <a:prstDash val="solid"/>
            <a:headEnd type="none" w="med" len="med"/>
            <a:tailEnd type="none" w="med" len="med"/>
          </a:ln>
        </p:spPr>
        <p:txBody>
          <a:bodyPr wrap="none" anchor="ctr"/>
          <a:p>
            <a:endParaRPr lang="zh-CN" altLang="en-US" dirty="0">
              <a:latin typeface="Calibri" panose="020F0502020204030204" charset="0"/>
            </a:endParaRPr>
          </a:p>
        </p:txBody>
      </p:sp>
      <p:sp>
        <p:nvSpPr>
          <p:cNvPr id="12292" name="Oval 4"/>
          <p:cNvSpPr/>
          <p:nvPr/>
        </p:nvSpPr>
        <p:spPr>
          <a:xfrm>
            <a:off x="3917950" y="5638800"/>
            <a:ext cx="4203700" cy="1085850"/>
          </a:xfrm>
          <a:prstGeom prst="ellipse">
            <a:avLst/>
          </a:prstGeom>
          <a:noFill/>
          <a:ln w="38100" cap="flat" cmpd="sng">
            <a:solidFill>
              <a:schemeClr val="tx2"/>
            </a:solidFill>
            <a:prstDash val="solid"/>
            <a:headEnd type="none" w="med" len="med"/>
            <a:tailEnd type="none" w="med" len="med"/>
          </a:ln>
        </p:spPr>
        <p:txBody>
          <a:bodyPr wrap="none" anchor="ctr"/>
          <a:p>
            <a:pPr algn="ctr"/>
            <a:r>
              <a:rPr lang="zh-CN" altLang="en-US" sz="2800" b="1" dirty="0">
                <a:solidFill>
                  <a:srgbClr val="FF3300"/>
                </a:solidFill>
                <a:latin typeface="Calibri" panose="020F0502020204030204" charset="0"/>
              </a:rPr>
              <a:t>李大钊一生的选择</a:t>
            </a:r>
            <a:endParaRPr lang="zh-CN" altLang="en-US" sz="2800" b="1" dirty="0">
              <a:solidFill>
                <a:srgbClr val="FF3300"/>
              </a:solidFill>
              <a:latin typeface="Calibri" panose="020F0502020204030204" charset="0"/>
            </a:endParaRPr>
          </a:p>
        </p:txBody>
      </p:sp>
      <p:sp>
        <p:nvSpPr>
          <p:cNvPr id="12293" name="Oval 5"/>
          <p:cNvSpPr/>
          <p:nvPr/>
        </p:nvSpPr>
        <p:spPr>
          <a:xfrm>
            <a:off x="1981200" y="3733800"/>
            <a:ext cx="762000" cy="762000"/>
          </a:xfrm>
          <a:prstGeom prst="ellipse">
            <a:avLst/>
          </a:prstGeom>
          <a:solidFill>
            <a:schemeClr val="tx1"/>
          </a:solidFill>
          <a:ln w="9525" cap="flat" cmpd="sng">
            <a:solidFill>
              <a:schemeClr val="tx1"/>
            </a:solidFill>
            <a:prstDash val="solid"/>
            <a:headEnd type="none" w="med" len="med"/>
            <a:tailEnd type="none" w="med" len="med"/>
          </a:ln>
        </p:spPr>
        <p:txBody>
          <a:bodyPr wrap="none" anchor="ctr"/>
          <a:p>
            <a:pPr algn="ctr"/>
            <a:r>
              <a:rPr lang="zh-CN" altLang="en-US" sz="2800" b="1" dirty="0">
                <a:solidFill>
                  <a:schemeClr val="bg1"/>
                </a:solidFill>
                <a:latin typeface="Calibri" panose="020F0502020204030204" charset="0"/>
              </a:rPr>
              <a:t>师</a:t>
            </a:r>
            <a:endParaRPr lang="zh-CN" altLang="en-US" sz="2800" b="1" dirty="0">
              <a:solidFill>
                <a:schemeClr val="bg1"/>
              </a:solidFill>
              <a:latin typeface="Calibri" panose="020F0502020204030204" charset="0"/>
            </a:endParaRPr>
          </a:p>
        </p:txBody>
      </p:sp>
      <p:sp>
        <p:nvSpPr>
          <p:cNvPr id="12294" name="Oval 6"/>
          <p:cNvSpPr/>
          <p:nvPr/>
        </p:nvSpPr>
        <p:spPr>
          <a:xfrm>
            <a:off x="9620250" y="3735388"/>
            <a:ext cx="762000" cy="762000"/>
          </a:xfrm>
          <a:prstGeom prst="ellipse">
            <a:avLst/>
          </a:prstGeom>
          <a:solidFill>
            <a:schemeClr val="tx1"/>
          </a:solidFill>
          <a:ln w="9525" cap="flat" cmpd="sng">
            <a:solidFill>
              <a:schemeClr val="tx1"/>
            </a:solidFill>
            <a:prstDash val="solid"/>
            <a:headEnd type="none" w="med" len="med"/>
            <a:tailEnd type="none" w="med" len="med"/>
          </a:ln>
        </p:spPr>
        <p:txBody>
          <a:bodyPr wrap="none" anchor="ctr"/>
          <a:p>
            <a:pPr algn="ctr"/>
            <a:r>
              <a:rPr lang="zh-CN" altLang="en-US" sz="2800" b="1" dirty="0">
                <a:solidFill>
                  <a:schemeClr val="bg1"/>
                </a:solidFill>
                <a:latin typeface="Calibri" panose="020F0502020204030204" charset="0"/>
              </a:rPr>
              <a:t>生</a:t>
            </a:r>
            <a:endParaRPr lang="zh-CN" altLang="en-US" sz="2800" b="1" dirty="0">
              <a:solidFill>
                <a:schemeClr val="bg1"/>
              </a:solidFill>
              <a:latin typeface="Calibri" panose="020F0502020204030204" charset="0"/>
            </a:endParaRPr>
          </a:p>
        </p:txBody>
      </p:sp>
      <p:sp>
        <p:nvSpPr>
          <p:cNvPr id="59399" name="Line 7"/>
          <p:cNvSpPr/>
          <p:nvPr/>
        </p:nvSpPr>
        <p:spPr>
          <a:xfrm flipV="1">
            <a:off x="2743200" y="2895600"/>
            <a:ext cx="1981200" cy="914400"/>
          </a:xfrm>
          <a:prstGeom prst="line">
            <a:avLst/>
          </a:prstGeom>
          <a:ln w="38100" cap="flat" cmpd="sng">
            <a:solidFill>
              <a:schemeClr val="tx1"/>
            </a:solidFill>
            <a:prstDash val="solid"/>
            <a:headEnd type="none" w="med" len="med"/>
            <a:tailEnd type="triangle" w="med" len="med"/>
          </a:ln>
        </p:spPr>
      </p:sp>
      <p:sp>
        <p:nvSpPr>
          <p:cNvPr id="59400" name="Line 8"/>
          <p:cNvSpPr/>
          <p:nvPr/>
        </p:nvSpPr>
        <p:spPr>
          <a:xfrm flipH="1">
            <a:off x="7335838" y="4465638"/>
            <a:ext cx="2438400" cy="1219200"/>
          </a:xfrm>
          <a:prstGeom prst="line">
            <a:avLst/>
          </a:prstGeom>
          <a:ln w="38100" cap="flat" cmpd="sng">
            <a:solidFill>
              <a:schemeClr val="tx1"/>
            </a:solidFill>
            <a:prstDash val="solid"/>
            <a:headEnd type="none" w="med" len="med"/>
            <a:tailEnd type="triangle" w="med" len="med"/>
          </a:ln>
        </p:spPr>
      </p:sp>
      <p:sp>
        <p:nvSpPr>
          <p:cNvPr id="59401" name="Text Box 9"/>
          <p:cNvSpPr txBox="1"/>
          <p:nvPr/>
        </p:nvSpPr>
        <p:spPr>
          <a:xfrm rot="-1474096">
            <a:off x="2655888" y="2725738"/>
            <a:ext cx="1402080" cy="583565"/>
          </a:xfrm>
          <a:prstGeom prst="rect">
            <a:avLst/>
          </a:prstGeom>
          <a:noFill/>
          <a:ln w="9525">
            <a:noFill/>
          </a:ln>
        </p:spPr>
        <p:txBody>
          <a:bodyPr wrap="none">
            <a:spAutoFit/>
          </a:bodyPr>
          <a:p>
            <a:r>
              <a:rPr lang="zh-CN" altLang="en-US" sz="3200" b="1" dirty="0">
                <a:solidFill>
                  <a:srgbClr val="0000FF"/>
                </a:solidFill>
                <a:latin typeface="Calibri" panose="020F0502020204030204" charset="0"/>
              </a:rPr>
              <a:t>化抽象       </a:t>
            </a:r>
            <a:endParaRPr lang="zh-CN" altLang="en-US" sz="3200" b="1" dirty="0">
              <a:solidFill>
                <a:srgbClr val="0000FF"/>
              </a:solidFill>
              <a:latin typeface="Calibri" panose="020F0502020204030204" charset="0"/>
            </a:endParaRPr>
          </a:p>
        </p:txBody>
      </p:sp>
      <p:sp>
        <p:nvSpPr>
          <p:cNvPr id="12298" name="Text Box 10"/>
          <p:cNvSpPr txBox="1"/>
          <p:nvPr/>
        </p:nvSpPr>
        <p:spPr>
          <a:xfrm>
            <a:off x="3667443" y="1767840"/>
            <a:ext cx="4653280" cy="583565"/>
          </a:xfrm>
          <a:prstGeom prst="rect">
            <a:avLst/>
          </a:prstGeom>
          <a:noFill/>
          <a:ln w="9525">
            <a:noFill/>
          </a:ln>
        </p:spPr>
        <p:txBody>
          <a:bodyPr wrap="none">
            <a:spAutoFit/>
          </a:bodyPr>
          <a:p>
            <a:r>
              <a:rPr lang="zh-CN" altLang="en-US" sz="3200" b="1" dirty="0">
                <a:solidFill>
                  <a:srgbClr val="FF3300"/>
                </a:solidFill>
                <a:latin typeface="Calibri" panose="020F0502020204030204" charset="0"/>
              </a:rPr>
              <a:t>中国共产党的诞生及探索</a:t>
            </a:r>
            <a:endParaRPr lang="zh-CN" altLang="en-US" sz="3200" b="1" dirty="0">
              <a:solidFill>
                <a:srgbClr val="FF3300"/>
              </a:solidFill>
              <a:latin typeface="Calibri" panose="020F0502020204030204" charset="0"/>
            </a:endParaRPr>
          </a:p>
        </p:txBody>
      </p:sp>
      <p:sp>
        <p:nvSpPr>
          <p:cNvPr id="59403" name="Text Box 11"/>
          <p:cNvSpPr txBox="1"/>
          <p:nvPr/>
        </p:nvSpPr>
        <p:spPr>
          <a:xfrm>
            <a:off x="5334000" y="4730750"/>
            <a:ext cx="1407160" cy="460375"/>
          </a:xfrm>
          <a:prstGeom prst="rect">
            <a:avLst/>
          </a:prstGeom>
          <a:noFill/>
          <a:ln w="9525">
            <a:noFill/>
          </a:ln>
        </p:spPr>
        <p:txBody>
          <a:bodyPr wrap="none">
            <a:spAutoFit/>
          </a:bodyPr>
          <a:p>
            <a:r>
              <a:rPr lang="zh-CN" altLang="en-US" sz="2400" b="1" dirty="0">
                <a:latin typeface="黑体" panose="02010609060101010101" charset="-122"/>
                <a:ea typeface="黑体" panose="02010609060101010101" charset="-122"/>
              </a:rPr>
              <a:t>情境创设  </a:t>
            </a:r>
            <a:endParaRPr lang="zh-CN" altLang="en-US" sz="2400" b="1" dirty="0">
              <a:latin typeface="黑体" panose="02010609060101010101" charset="-122"/>
              <a:ea typeface="黑体" panose="02010609060101010101" charset="-122"/>
            </a:endParaRPr>
          </a:p>
        </p:txBody>
      </p:sp>
      <p:sp>
        <p:nvSpPr>
          <p:cNvPr id="59404" name="Text Box 12"/>
          <p:cNvSpPr txBox="1"/>
          <p:nvPr/>
        </p:nvSpPr>
        <p:spPr>
          <a:xfrm>
            <a:off x="5334000" y="4051300"/>
            <a:ext cx="1407160" cy="460375"/>
          </a:xfrm>
          <a:prstGeom prst="rect">
            <a:avLst/>
          </a:prstGeom>
          <a:noFill/>
          <a:ln w="9525">
            <a:noFill/>
          </a:ln>
        </p:spPr>
        <p:txBody>
          <a:bodyPr wrap="none">
            <a:spAutoFit/>
          </a:bodyPr>
          <a:p>
            <a:r>
              <a:rPr lang="zh-CN" altLang="en-US" sz="2400" b="1" dirty="0">
                <a:latin typeface="黑体" panose="02010609060101010101" charset="-122"/>
                <a:ea typeface="黑体" panose="02010609060101010101" charset="-122"/>
              </a:rPr>
              <a:t>史料探究 </a:t>
            </a:r>
            <a:endParaRPr lang="zh-CN" altLang="en-US" sz="2400" b="1" dirty="0">
              <a:latin typeface="黑体" panose="02010609060101010101" charset="-122"/>
              <a:ea typeface="黑体" panose="02010609060101010101" charset="-122"/>
            </a:endParaRPr>
          </a:p>
        </p:txBody>
      </p:sp>
      <p:sp>
        <p:nvSpPr>
          <p:cNvPr id="59405" name="Text Box 13"/>
          <p:cNvSpPr txBox="1"/>
          <p:nvPr/>
        </p:nvSpPr>
        <p:spPr>
          <a:xfrm>
            <a:off x="5334000" y="2820670"/>
            <a:ext cx="1407160" cy="460375"/>
          </a:xfrm>
          <a:prstGeom prst="rect">
            <a:avLst/>
          </a:prstGeom>
          <a:noFill/>
          <a:ln w="9525">
            <a:noFill/>
          </a:ln>
        </p:spPr>
        <p:txBody>
          <a:bodyPr wrap="none">
            <a:spAutoFit/>
          </a:bodyPr>
          <a:p>
            <a:r>
              <a:rPr lang="zh-CN" altLang="en-US" sz="2400" b="1" dirty="0">
                <a:latin typeface="黑体" panose="02010609060101010101" charset="-122"/>
                <a:ea typeface="黑体" panose="02010609060101010101" charset="-122"/>
              </a:rPr>
              <a:t>自主建构 </a:t>
            </a:r>
            <a:endParaRPr lang="zh-CN" altLang="en-US" sz="2400" b="1" dirty="0">
              <a:latin typeface="黑体" panose="02010609060101010101" charset="-122"/>
              <a:ea typeface="黑体" panose="02010609060101010101" charset="-122"/>
            </a:endParaRPr>
          </a:p>
        </p:txBody>
      </p:sp>
      <p:sp>
        <p:nvSpPr>
          <p:cNvPr id="59406" name="Line 14"/>
          <p:cNvSpPr/>
          <p:nvPr/>
        </p:nvSpPr>
        <p:spPr>
          <a:xfrm flipV="1">
            <a:off x="6019800" y="5270500"/>
            <a:ext cx="0" cy="381000"/>
          </a:xfrm>
          <a:prstGeom prst="line">
            <a:avLst/>
          </a:prstGeom>
          <a:ln w="38100" cap="flat" cmpd="sng">
            <a:solidFill>
              <a:schemeClr val="tx1"/>
            </a:solidFill>
            <a:prstDash val="solid"/>
            <a:headEnd type="none" w="med" len="med"/>
            <a:tailEnd type="triangle" w="med" len="med"/>
          </a:ln>
        </p:spPr>
      </p:sp>
      <p:sp>
        <p:nvSpPr>
          <p:cNvPr id="59407" name="Line 15"/>
          <p:cNvSpPr/>
          <p:nvPr/>
        </p:nvSpPr>
        <p:spPr>
          <a:xfrm flipV="1">
            <a:off x="6019800" y="4475480"/>
            <a:ext cx="0" cy="304800"/>
          </a:xfrm>
          <a:prstGeom prst="line">
            <a:avLst/>
          </a:prstGeom>
          <a:ln w="38100" cap="flat" cmpd="sng">
            <a:solidFill>
              <a:schemeClr val="tx1"/>
            </a:solidFill>
            <a:prstDash val="solid"/>
            <a:headEnd type="none" w="med" len="med"/>
            <a:tailEnd type="triangle" w="med" len="med"/>
          </a:ln>
        </p:spPr>
      </p:sp>
      <p:sp>
        <p:nvSpPr>
          <p:cNvPr id="59408" name="Line 16"/>
          <p:cNvSpPr/>
          <p:nvPr/>
        </p:nvSpPr>
        <p:spPr>
          <a:xfrm flipV="1">
            <a:off x="6019800" y="3773170"/>
            <a:ext cx="0" cy="304800"/>
          </a:xfrm>
          <a:prstGeom prst="line">
            <a:avLst/>
          </a:prstGeom>
          <a:ln w="38100" cap="flat" cmpd="sng">
            <a:solidFill>
              <a:schemeClr val="tx1"/>
            </a:solidFill>
            <a:prstDash val="solid"/>
            <a:headEnd type="none" w="med" len="med"/>
            <a:tailEnd type="triangle" w="med" len="med"/>
          </a:ln>
        </p:spPr>
      </p:sp>
      <p:sp>
        <p:nvSpPr>
          <p:cNvPr id="59409" name="Line 17"/>
          <p:cNvSpPr/>
          <p:nvPr/>
        </p:nvSpPr>
        <p:spPr>
          <a:xfrm flipV="1">
            <a:off x="6019800" y="2493010"/>
            <a:ext cx="0" cy="304800"/>
          </a:xfrm>
          <a:prstGeom prst="line">
            <a:avLst/>
          </a:prstGeom>
          <a:ln w="38100" cap="flat" cmpd="sng">
            <a:solidFill>
              <a:schemeClr val="tx1"/>
            </a:solidFill>
            <a:prstDash val="solid"/>
            <a:headEnd type="none" w="med" len="med"/>
            <a:tailEnd type="triangle" w="med" len="med"/>
          </a:ln>
        </p:spPr>
      </p:sp>
      <p:sp>
        <p:nvSpPr>
          <p:cNvPr id="59410" name="Line 18"/>
          <p:cNvSpPr/>
          <p:nvPr/>
        </p:nvSpPr>
        <p:spPr>
          <a:xfrm>
            <a:off x="5029200" y="3048000"/>
            <a:ext cx="0" cy="2667000"/>
          </a:xfrm>
          <a:prstGeom prst="line">
            <a:avLst/>
          </a:prstGeom>
          <a:ln w="38100" cap="flat" cmpd="sng">
            <a:solidFill>
              <a:schemeClr val="tx1"/>
            </a:solidFill>
            <a:prstDash val="solid"/>
            <a:headEnd type="none" w="med" len="med"/>
            <a:tailEnd type="triangle" w="med" len="med"/>
          </a:ln>
        </p:spPr>
      </p:sp>
      <p:sp>
        <p:nvSpPr>
          <p:cNvPr id="59411" name="Text Box 19"/>
          <p:cNvSpPr txBox="1"/>
          <p:nvPr/>
        </p:nvSpPr>
        <p:spPr>
          <a:xfrm>
            <a:off x="4339908" y="3475038"/>
            <a:ext cx="675005" cy="1310640"/>
          </a:xfrm>
          <a:prstGeom prst="rect">
            <a:avLst/>
          </a:prstGeom>
          <a:noFill/>
          <a:ln w="9525">
            <a:noFill/>
          </a:ln>
        </p:spPr>
        <p:txBody>
          <a:bodyPr vert="eaVert" wrap="none">
            <a:spAutoFit/>
          </a:bodyPr>
          <a:p>
            <a:r>
              <a:rPr lang="zh-CN" altLang="en-US" sz="3200" b="1" dirty="0">
                <a:solidFill>
                  <a:srgbClr val="0000FF"/>
                </a:solidFill>
                <a:latin typeface="Calibri" panose="020F0502020204030204" charset="0"/>
              </a:rPr>
              <a:t>为具体   </a:t>
            </a:r>
            <a:endParaRPr lang="zh-CN" altLang="en-US" sz="3200" b="1" dirty="0">
              <a:solidFill>
                <a:srgbClr val="0000FF"/>
              </a:solidFill>
              <a:latin typeface="Calibri" panose="020F0502020204030204" charset="0"/>
            </a:endParaRPr>
          </a:p>
        </p:txBody>
      </p:sp>
      <p:sp>
        <p:nvSpPr>
          <p:cNvPr id="59412" name="Text Box 20"/>
          <p:cNvSpPr txBox="1"/>
          <p:nvPr/>
        </p:nvSpPr>
        <p:spPr>
          <a:xfrm rot="-1474096">
            <a:off x="7724775" y="5138738"/>
            <a:ext cx="1402080" cy="583565"/>
          </a:xfrm>
          <a:prstGeom prst="rect">
            <a:avLst/>
          </a:prstGeom>
          <a:noFill/>
          <a:ln w="9525">
            <a:noFill/>
          </a:ln>
        </p:spPr>
        <p:txBody>
          <a:bodyPr wrap="none">
            <a:spAutoFit/>
          </a:bodyPr>
          <a:p>
            <a:r>
              <a:rPr lang="zh-CN" altLang="en-US" sz="3200" b="1" dirty="0">
                <a:solidFill>
                  <a:srgbClr val="0000FF"/>
                </a:solidFill>
                <a:latin typeface="Calibri" panose="020F0502020204030204" charset="0"/>
              </a:rPr>
              <a:t>从感性    </a:t>
            </a:r>
            <a:endParaRPr lang="zh-CN" altLang="en-US" sz="3200" b="1" dirty="0">
              <a:solidFill>
                <a:srgbClr val="0000FF"/>
              </a:solidFill>
              <a:latin typeface="Calibri" panose="020F0502020204030204" charset="0"/>
            </a:endParaRPr>
          </a:p>
        </p:txBody>
      </p:sp>
      <p:sp>
        <p:nvSpPr>
          <p:cNvPr id="59413" name="Line 21"/>
          <p:cNvSpPr/>
          <p:nvPr/>
        </p:nvSpPr>
        <p:spPr>
          <a:xfrm flipV="1">
            <a:off x="7010400" y="3124200"/>
            <a:ext cx="0" cy="2514600"/>
          </a:xfrm>
          <a:prstGeom prst="line">
            <a:avLst/>
          </a:prstGeom>
          <a:ln w="38100" cap="flat" cmpd="sng">
            <a:solidFill>
              <a:schemeClr val="tx1"/>
            </a:solidFill>
            <a:prstDash val="solid"/>
            <a:headEnd type="none" w="med" len="med"/>
            <a:tailEnd type="triangle" w="med" len="med"/>
          </a:ln>
        </p:spPr>
      </p:sp>
      <p:sp>
        <p:nvSpPr>
          <p:cNvPr id="59414" name="Text Box 22"/>
          <p:cNvSpPr txBox="1"/>
          <p:nvPr/>
        </p:nvSpPr>
        <p:spPr>
          <a:xfrm>
            <a:off x="7006908" y="3505200"/>
            <a:ext cx="675005" cy="1310640"/>
          </a:xfrm>
          <a:prstGeom prst="rect">
            <a:avLst/>
          </a:prstGeom>
          <a:noFill/>
          <a:ln w="9525">
            <a:noFill/>
          </a:ln>
        </p:spPr>
        <p:txBody>
          <a:bodyPr vert="eaVert" wrap="none">
            <a:spAutoFit/>
          </a:bodyPr>
          <a:p>
            <a:r>
              <a:rPr lang="zh-CN" altLang="en-US" sz="3200" b="1" dirty="0">
                <a:solidFill>
                  <a:srgbClr val="0000FF"/>
                </a:solidFill>
                <a:latin typeface="Calibri" panose="020F0502020204030204" charset="0"/>
              </a:rPr>
              <a:t>到理性     </a:t>
            </a:r>
            <a:endParaRPr lang="zh-CN" altLang="en-US" sz="3200" b="1" dirty="0">
              <a:solidFill>
                <a:srgbClr val="0000FF"/>
              </a:solidFill>
              <a:latin typeface="Calibri" panose="020F0502020204030204" charset="0"/>
            </a:endParaRPr>
          </a:p>
        </p:txBody>
      </p:sp>
      <p:sp>
        <p:nvSpPr>
          <p:cNvPr id="11" name="Text Box 13"/>
          <p:cNvSpPr txBox="1"/>
          <p:nvPr/>
        </p:nvSpPr>
        <p:spPr>
          <a:xfrm>
            <a:off x="5323840" y="3360420"/>
            <a:ext cx="1407160" cy="460375"/>
          </a:xfrm>
          <a:prstGeom prst="rect">
            <a:avLst/>
          </a:prstGeom>
          <a:noFill/>
          <a:ln w="9525">
            <a:noFill/>
          </a:ln>
        </p:spPr>
        <p:txBody>
          <a:bodyPr wrap="none">
            <a:spAutoFit/>
          </a:bodyPr>
          <a:p>
            <a:r>
              <a:rPr lang="zh-CN" altLang="en-US" sz="2400" b="1" dirty="0">
                <a:latin typeface="黑体" panose="02010609060101010101" charset="-122"/>
                <a:ea typeface="黑体" panose="02010609060101010101" charset="-122"/>
              </a:rPr>
              <a:t>合作探究</a:t>
            </a:r>
            <a:endParaRPr lang="zh-CN" altLang="en-US" sz="2400" b="1" dirty="0">
              <a:latin typeface="黑体" panose="02010609060101010101" charset="-122"/>
              <a:ea typeface="黑体" panose="02010609060101010101" charset="-122"/>
            </a:endParaRPr>
          </a:p>
        </p:txBody>
      </p:sp>
      <p:sp>
        <p:nvSpPr>
          <p:cNvPr id="12" name="Line 15"/>
          <p:cNvSpPr/>
          <p:nvPr/>
        </p:nvSpPr>
        <p:spPr>
          <a:xfrm flipV="1">
            <a:off x="6014720" y="3083560"/>
            <a:ext cx="0" cy="304800"/>
          </a:xfrm>
          <a:prstGeom prst="line">
            <a:avLst/>
          </a:prstGeom>
          <a:ln w="38100" cap="flat" cmpd="sng">
            <a:solidFill>
              <a:schemeClr val="tx1"/>
            </a:solidFill>
            <a:prstDash val="solid"/>
            <a:headEnd type="none" w="med" len="med"/>
            <a:tailEnd type="triangle" w="med" len="med"/>
          </a:ln>
        </p:spPr>
      </p:sp>
      <p:sp>
        <p:nvSpPr>
          <p:cNvPr id="4" name="矩形 3"/>
          <p:cNvSpPr/>
          <p:nvPr/>
        </p:nvSpPr>
        <p:spPr>
          <a:xfrm>
            <a:off x="126365" y="104140"/>
            <a:ext cx="12193270" cy="963295"/>
          </a:xfrm>
          <a:prstGeom prst="rect">
            <a:avLst/>
          </a:prstGeom>
          <a:gradFill>
            <a:gsLst>
              <a:gs pos="0">
                <a:srgbClr val="5B9BD5">
                  <a:lumMod val="5000"/>
                  <a:lumOff val="95000"/>
                  <a:alpha val="0"/>
                </a:srgbClr>
              </a:gs>
              <a:gs pos="78000">
                <a:srgbClr val="4472C4"/>
              </a:gs>
            </a:gsLst>
            <a:lin ang="10800000" scaled="0"/>
          </a:gradFill>
          <a:ln w="12700" cap="flat" cmpd="sng" algn="ctr">
            <a:noFill/>
            <a:prstDash val="solid"/>
            <a:miter lim="800000"/>
          </a:ln>
          <a:effectLst>
            <a:outerShdw blurRad="393700" dist="76200" dir="5820000" sx="99000" sy="99000" algn="t" rotWithShape="0">
              <a:prstClr val="black">
                <a:alpha val="50000"/>
              </a:prstClr>
            </a:outerShdw>
          </a:effectLst>
        </p:spPr>
        <p:txBody>
          <a:bodyPr lIns="91436" tIns="45718" rIns="91436" bIns="45718" rtlCol="0" anchor="ctr"/>
          <a:p>
            <a:pPr lvl="0"/>
            <a:r>
              <a:rPr lang="en-US" altLang="zh-CN"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教学目标</a:t>
            </a:r>
            <a:r>
              <a:rPr lang="zh-CN" altLang="en-US" sz="2800" b="1" dirty="0">
                <a:solidFill>
                  <a:srgbClr val="FFFF00"/>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教学内容   </a:t>
            </a:r>
            <a:r>
              <a:rPr lang="zh-CN" altLang="en-US" sz="2800" b="1" dirty="0">
                <a:solidFill>
                  <a:srgbClr val="FF0000"/>
                </a:solidFill>
                <a:latin typeface="微软雅黑" panose="020B0503020204020204" charset="-122"/>
                <a:ea typeface="微软雅黑" panose="020B0503020204020204" charset="-122"/>
              </a:rPr>
              <a:t>说教学方法</a:t>
            </a:r>
            <a:r>
              <a:rPr lang="zh-CN" altLang="en-US" sz="2800" b="1" dirty="0">
                <a:solidFill>
                  <a:srgbClr val="FFFFFF"/>
                </a:solidFill>
                <a:latin typeface="微软雅黑" panose="020B0503020204020204" charset="-122"/>
                <a:ea typeface="微软雅黑" panose="020B0503020204020204" charset="-122"/>
              </a:rPr>
              <a:t>   教学策略    教学媒体     教学设计方案</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p:cTn id="7" dur="500" fill="hold"/>
                                        <p:tgtEl>
                                          <p:spTgt spid="59401"/>
                                        </p:tgtEl>
                                        <p:attrNameLst>
                                          <p:attrName>ppt_w</p:attrName>
                                        </p:attrNameLst>
                                      </p:cBhvr>
                                      <p:tavLst>
                                        <p:tav tm="0">
                                          <p:val>
                                            <p:fltVal val="0.000000"/>
                                          </p:val>
                                        </p:tav>
                                        <p:tav tm="100000">
                                          <p:val>
                                            <p:strVal val="#ppt_w"/>
                                          </p:val>
                                        </p:tav>
                                      </p:tavLst>
                                    </p:anim>
                                    <p:anim calcmode="lin" valueType="num">
                                      <p:cBhvr>
                                        <p:cTn id="8" dur="500" fill="hold"/>
                                        <p:tgtEl>
                                          <p:spTgt spid="5940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9399"/>
                                        </p:tgtEl>
                                        <p:attrNameLst>
                                          <p:attrName>style.visibility</p:attrName>
                                        </p:attrNameLst>
                                      </p:cBhvr>
                                      <p:to>
                                        <p:strVal val="visible"/>
                                      </p:to>
                                    </p:set>
                                    <p:anim calcmode="lin" valueType="num">
                                      <p:cBhvr>
                                        <p:cTn id="11" dur="500" fill="hold"/>
                                        <p:tgtEl>
                                          <p:spTgt spid="59399"/>
                                        </p:tgtEl>
                                        <p:attrNameLst>
                                          <p:attrName>ppt_w</p:attrName>
                                        </p:attrNameLst>
                                      </p:cBhvr>
                                      <p:tavLst>
                                        <p:tav tm="0">
                                          <p:val>
                                            <p:fltVal val="0.000000"/>
                                          </p:val>
                                        </p:tav>
                                        <p:tav tm="100000">
                                          <p:val>
                                            <p:strVal val="#ppt_w"/>
                                          </p:val>
                                        </p:tav>
                                      </p:tavLst>
                                    </p:anim>
                                    <p:anim calcmode="lin" valueType="num">
                                      <p:cBhvr>
                                        <p:cTn id="12" dur="500" fill="hold"/>
                                        <p:tgtEl>
                                          <p:spTgt spid="5939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9411"/>
                                        </p:tgtEl>
                                        <p:attrNameLst>
                                          <p:attrName>style.visibility</p:attrName>
                                        </p:attrNameLst>
                                      </p:cBhvr>
                                      <p:to>
                                        <p:strVal val="visible"/>
                                      </p:to>
                                    </p:set>
                                    <p:anim calcmode="lin" valueType="num">
                                      <p:cBhvr>
                                        <p:cTn id="15" dur="500" fill="hold"/>
                                        <p:tgtEl>
                                          <p:spTgt spid="59411"/>
                                        </p:tgtEl>
                                        <p:attrNameLst>
                                          <p:attrName>ppt_w</p:attrName>
                                        </p:attrNameLst>
                                      </p:cBhvr>
                                      <p:tavLst>
                                        <p:tav tm="0">
                                          <p:val>
                                            <p:fltVal val="0.000000"/>
                                          </p:val>
                                        </p:tav>
                                        <p:tav tm="100000">
                                          <p:val>
                                            <p:strVal val="#ppt_w"/>
                                          </p:val>
                                        </p:tav>
                                      </p:tavLst>
                                    </p:anim>
                                    <p:anim calcmode="lin" valueType="num">
                                      <p:cBhvr>
                                        <p:cTn id="16" dur="500" fill="hold"/>
                                        <p:tgtEl>
                                          <p:spTgt spid="594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9410"/>
                                        </p:tgtEl>
                                        <p:attrNameLst>
                                          <p:attrName>style.visibility</p:attrName>
                                        </p:attrNameLst>
                                      </p:cBhvr>
                                      <p:to>
                                        <p:strVal val="visible"/>
                                      </p:to>
                                    </p:set>
                                    <p:anim calcmode="lin" valueType="num">
                                      <p:cBhvr>
                                        <p:cTn id="19" dur="500" fill="hold"/>
                                        <p:tgtEl>
                                          <p:spTgt spid="59410"/>
                                        </p:tgtEl>
                                        <p:attrNameLst>
                                          <p:attrName>ppt_w</p:attrName>
                                        </p:attrNameLst>
                                      </p:cBhvr>
                                      <p:tavLst>
                                        <p:tav tm="0">
                                          <p:val>
                                            <p:fltVal val="0.000000"/>
                                          </p:val>
                                        </p:tav>
                                        <p:tav tm="100000">
                                          <p:val>
                                            <p:strVal val="#ppt_w"/>
                                          </p:val>
                                        </p:tav>
                                      </p:tavLst>
                                    </p:anim>
                                    <p:anim calcmode="lin" valueType="num">
                                      <p:cBhvr>
                                        <p:cTn id="20" dur="500" fill="hold"/>
                                        <p:tgtEl>
                                          <p:spTgt spid="594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9400"/>
                                        </p:tgtEl>
                                        <p:attrNameLst>
                                          <p:attrName>style.visibility</p:attrName>
                                        </p:attrNameLst>
                                      </p:cBhvr>
                                      <p:to>
                                        <p:strVal val="visible"/>
                                      </p:to>
                                    </p:set>
                                    <p:anim calcmode="lin" valueType="num">
                                      <p:cBhvr>
                                        <p:cTn id="25" dur="500" fill="hold"/>
                                        <p:tgtEl>
                                          <p:spTgt spid="59400"/>
                                        </p:tgtEl>
                                        <p:attrNameLst>
                                          <p:attrName>ppt_w</p:attrName>
                                        </p:attrNameLst>
                                      </p:cBhvr>
                                      <p:tavLst>
                                        <p:tav tm="0">
                                          <p:val>
                                            <p:fltVal val="0.000000"/>
                                          </p:val>
                                        </p:tav>
                                        <p:tav tm="100000">
                                          <p:val>
                                            <p:strVal val="#ppt_w"/>
                                          </p:val>
                                        </p:tav>
                                      </p:tavLst>
                                    </p:anim>
                                    <p:anim calcmode="lin" valueType="num">
                                      <p:cBhvr>
                                        <p:cTn id="26" dur="500" fill="hold"/>
                                        <p:tgtEl>
                                          <p:spTgt spid="59400"/>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59412"/>
                                        </p:tgtEl>
                                        <p:attrNameLst>
                                          <p:attrName>style.visibility</p:attrName>
                                        </p:attrNameLst>
                                      </p:cBhvr>
                                      <p:to>
                                        <p:strVal val="visible"/>
                                      </p:to>
                                    </p:set>
                                    <p:anim calcmode="lin" valueType="num">
                                      <p:cBhvr>
                                        <p:cTn id="29" dur="500" fill="hold"/>
                                        <p:tgtEl>
                                          <p:spTgt spid="59412"/>
                                        </p:tgtEl>
                                        <p:attrNameLst>
                                          <p:attrName>ppt_w</p:attrName>
                                        </p:attrNameLst>
                                      </p:cBhvr>
                                      <p:tavLst>
                                        <p:tav tm="0">
                                          <p:val>
                                            <p:fltVal val="0.000000"/>
                                          </p:val>
                                        </p:tav>
                                        <p:tav tm="100000">
                                          <p:val>
                                            <p:strVal val="#ppt_w"/>
                                          </p:val>
                                        </p:tav>
                                      </p:tavLst>
                                    </p:anim>
                                    <p:anim calcmode="lin" valueType="num">
                                      <p:cBhvr>
                                        <p:cTn id="30" dur="500" fill="hold"/>
                                        <p:tgtEl>
                                          <p:spTgt spid="59412"/>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59413"/>
                                        </p:tgtEl>
                                        <p:attrNameLst>
                                          <p:attrName>style.visibility</p:attrName>
                                        </p:attrNameLst>
                                      </p:cBhvr>
                                      <p:to>
                                        <p:strVal val="visible"/>
                                      </p:to>
                                    </p:set>
                                    <p:anim calcmode="lin" valueType="num">
                                      <p:cBhvr>
                                        <p:cTn id="33" dur="500" fill="hold"/>
                                        <p:tgtEl>
                                          <p:spTgt spid="59413"/>
                                        </p:tgtEl>
                                        <p:attrNameLst>
                                          <p:attrName>ppt_w</p:attrName>
                                        </p:attrNameLst>
                                      </p:cBhvr>
                                      <p:tavLst>
                                        <p:tav tm="0">
                                          <p:val>
                                            <p:fltVal val="0.000000"/>
                                          </p:val>
                                        </p:tav>
                                        <p:tav tm="100000">
                                          <p:val>
                                            <p:strVal val="#ppt_w"/>
                                          </p:val>
                                        </p:tav>
                                      </p:tavLst>
                                    </p:anim>
                                    <p:anim calcmode="lin" valueType="num">
                                      <p:cBhvr>
                                        <p:cTn id="34" dur="500" fill="hold"/>
                                        <p:tgtEl>
                                          <p:spTgt spid="59413"/>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59414"/>
                                        </p:tgtEl>
                                        <p:attrNameLst>
                                          <p:attrName>style.visibility</p:attrName>
                                        </p:attrNameLst>
                                      </p:cBhvr>
                                      <p:to>
                                        <p:strVal val="visible"/>
                                      </p:to>
                                    </p:set>
                                    <p:anim calcmode="lin" valueType="num">
                                      <p:cBhvr>
                                        <p:cTn id="37" dur="500" fill="hold"/>
                                        <p:tgtEl>
                                          <p:spTgt spid="59414"/>
                                        </p:tgtEl>
                                        <p:attrNameLst>
                                          <p:attrName>ppt_w</p:attrName>
                                        </p:attrNameLst>
                                      </p:cBhvr>
                                      <p:tavLst>
                                        <p:tav tm="0">
                                          <p:val>
                                            <p:fltVal val="0.000000"/>
                                          </p:val>
                                        </p:tav>
                                        <p:tav tm="100000">
                                          <p:val>
                                            <p:strVal val="#ppt_w"/>
                                          </p:val>
                                        </p:tav>
                                      </p:tavLst>
                                    </p:anim>
                                    <p:anim calcmode="lin" valueType="num">
                                      <p:cBhvr>
                                        <p:cTn id="38" dur="500" fill="hold"/>
                                        <p:tgtEl>
                                          <p:spTgt spid="5941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59409"/>
                                        </p:tgtEl>
                                        <p:attrNameLst>
                                          <p:attrName>style.visibility</p:attrName>
                                        </p:attrNameLst>
                                      </p:cBhvr>
                                      <p:to>
                                        <p:strVal val="visible"/>
                                      </p:to>
                                    </p:set>
                                    <p:anim calcmode="lin" valueType="num">
                                      <p:cBhvr>
                                        <p:cTn id="43" dur="500" fill="hold"/>
                                        <p:tgtEl>
                                          <p:spTgt spid="59409"/>
                                        </p:tgtEl>
                                        <p:attrNameLst>
                                          <p:attrName>ppt_w</p:attrName>
                                        </p:attrNameLst>
                                      </p:cBhvr>
                                      <p:tavLst>
                                        <p:tav tm="0">
                                          <p:val>
                                            <p:fltVal val="0.000000"/>
                                          </p:val>
                                        </p:tav>
                                        <p:tav tm="100000">
                                          <p:val>
                                            <p:strVal val="#ppt_w"/>
                                          </p:val>
                                        </p:tav>
                                      </p:tavLst>
                                    </p:anim>
                                    <p:anim calcmode="lin" valueType="num">
                                      <p:cBhvr>
                                        <p:cTn id="44" dur="500" fill="hold"/>
                                        <p:tgtEl>
                                          <p:spTgt spid="59409"/>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59405"/>
                                        </p:tgtEl>
                                        <p:attrNameLst>
                                          <p:attrName>style.visibility</p:attrName>
                                        </p:attrNameLst>
                                      </p:cBhvr>
                                      <p:to>
                                        <p:strVal val="visible"/>
                                      </p:to>
                                    </p:set>
                                    <p:anim calcmode="lin" valueType="num">
                                      <p:cBhvr>
                                        <p:cTn id="47" dur="500" fill="hold"/>
                                        <p:tgtEl>
                                          <p:spTgt spid="59405"/>
                                        </p:tgtEl>
                                        <p:attrNameLst>
                                          <p:attrName>ppt_w</p:attrName>
                                        </p:attrNameLst>
                                      </p:cBhvr>
                                      <p:tavLst>
                                        <p:tav tm="0">
                                          <p:val>
                                            <p:fltVal val="0.000000"/>
                                          </p:val>
                                        </p:tav>
                                        <p:tav tm="100000">
                                          <p:val>
                                            <p:strVal val="#ppt_w"/>
                                          </p:val>
                                        </p:tav>
                                      </p:tavLst>
                                    </p:anim>
                                    <p:anim calcmode="lin" valueType="num">
                                      <p:cBhvr>
                                        <p:cTn id="48" dur="500" fill="hold"/>
                                        <p:tgtEl>
                                          <p:spTgt spid="59405"/>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59408"/>
                                        </p:tgtEl>
                                        <p:attrNameLst>
                                          <p:attrName>style.visibility</p:attrName>
                                        </p:attrNameLst>
                                      </p:cBhvr>
                                      <p:to>
                                        <p:strVal val="visible"/>
                                      </p:to>
                                    </p:set>
                                    <p:anim calcmode="lin" valueType="num">
                                      <p:cBhvr>
                                        <p:cTn id="51" dur="500" fill="hold"/>
                                        <p:tgtEl>
                                          <p:spTgt spid="59408"/>
                                        </p:tgtEl>
                                        <p:attrNameLst>
                                          <p:attrName>ppt_w</p:attrName>
                                        </p:attrNameLst>
                                      </p:cBhvr>
                                      <p:tavLst>
                                        <p:tav tm="0">
                                          <p:val>
                                            <p:fltVal val="0.000000"/>
                                          </p:val>
                                        </p:tav>
                                        <p:tav tm="100000">
                                          <p:val>
                                            <p:strVal val="#ppt_w"/>
                                          </p:val>
                                        </p:tav>
                                      </p:tavLst>
                                    </p:anim>
                                    <p:anim calcmode="lin" valueType="num">
                                      <p:cBhvr>
                                        <p:cTn id="52" dur="500" fill="hold"/>
                                        <p:tgtEl>
                                          <p:spTgt spid="59408"/>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59404"/>
                                        </p:tgtEl>
                                        <p:attrNameLst>
                                          <p:attrName>style.visibility</p:attrName>
                                        </p:attrNameLst>
                                      </p:cBhvr>
                                      <p:to>
                                        <p:strVal val="visible"/>
                                      </p:to>
                                    </p:set>
                                    <p:anim calcmode="lin" valueType="num">
                                      <p:cBhvr>
                                        <p:cTn id="55" dur="500" fill="hold"/>
                                        <p:tgtEl>
                                          <p:spTgt spid="59404"/>
                                        </p:tgtEl>
                                        <p:attrNameLst>
                                          <p:attrName>ppt_w</p:attrName>
                                        </p:attrNameLst>
                                      </p:cBhvr>
                                      <p:tavLst>
                                        <p:tav tm="0">
                                          <p:val>
                                            <p:fltVal val="0.000000"/>
                                          </p:val>
                                        </p:tav>
                                        <p:tav tm="100000">
                                          <p:val>
                                            <p:strVal val="#ppt_w"/>
                                          </p:val>
                                        </p:tav>
                                      </p:tavLst>
                                    </p:anim>
                                    <p:anim calcmode="lin" valueType="num">
                                      <p:cBhvr>
                                        <p:cTn id="56" dur="500" fill="hold"/>
                                        <p:tgtEl>
                                          <p:spTgt spid="5940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59407"/>
                                        </p:tgtEl>
                                        <p:attrNameLst>
                                          <p:attrName>style.visibility</p:attrName>
                                        </p:attrNameLst>
                                      </p:cBhvr>
                                      <p:to>
                                        <p:strVal val="visible"/>
                                      </p:to>
                                    </p:set>
                                    <p:anim calcmode="lin" valueType="num">
                                      <p:cBhvr>
                                        <p:cTn id="59" dur="500" fill="hold"/>
                                        <p:tgtEl>
                                          <p:spTgt spid="59407"/>
                                        </p:tgtEl>
                                        <p:attrNameLst>
                                          <p:attrName>ppt_w</p:attrName>
                                        </p:attrNameLst>
                                      </p:cBhvr>
                                      <p:tavLst>
                                        <p:tav tm="0">
                                          <p:val>
                                            <p:fltVal val="0.000000"/>
                                          </p:val>
                                        </p:tav>
                                        <p:tav tm="100000">
                                          <p:val>
                                            <p:strVal val="#ppt_w"/>
                                          </p:val>
                                        </p:tav>
                                      </p:tavLst>
                                    </p:anim>
                                    <p:anim calcmode="lin" valueType="num">
                                      <p:cBhvr>
                                        <p:cTn id="60" dur="500" fill="hold"/>
                                        <p:tgtEl>
                                          <p:spTgt spid="59407"/>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59403"/>
                                        </p:tgtEl>
                                        <p:attrNameLst>
                                          <p:attrName>style.visibility</p:attrName>
                                        </p:attrNameLst>
                                      </p:cBhvr>
                                      <p:to>
                                        <p:strVal val="visible"/>
                                      </p:to>
                                    </p:set>
                                    <p:anim calcmode="lin" valueType="num">
                                      <p:cBhvr>
                                        <p:cTn id="63" dur="500" fill="hold"/>
                                        <p:tgtEl>
                                          <p:spTgt spid="59403"/>
                                        </p:tgtEl>
                                        <p:attrNameLst>
                                          <p:attrName>ppt_w</p:attrName>
                                        </p:attrNameLst>
                                      </p:cBhvr>
                                      <p:tavLst>
                                        <p:tav tm="0">
                                          <p:val>
                                            <p:fltVal val="0.000000"/>
                                          </p:val>
                                        </p:tav>
                                        <p:tav tm="100000">
                                          <p:val>
                                            <p:strVal val="#ppt_w"/>
                                          </p:val>
                                        </p:tav>
                                      </p:tavLst>
                                    </p:anim>
                                    <p:anim calcmode="lin" valueType="num">
                                      <p:cBhvr>
                                        <p:cTn id="64" dur="500" fill="hold"/>
                                        <p:tgtEl>
                                          <p:spTgt spid="59403"/>
                                        </p:tgtEl>
                                        <p:attrNameLst>
                                          <p:attrName>ppt_h</p:attrName>
                                        </p:attrNameLst>
                                      </p:cBhvr>
                                      <p:tavLst>
                                        <p:tav tm="0">
                                          <p:val>
                                            <p:strVal val="#ppt_h"/>
                                          </p:val>
                                        </p:tav>
                                        <p:tav tm="100000">
                                          <p:val>
                                            <p:strVal val="#ppt_h"/>
                                          </p:val>
                                        </p:tav>
                                      </p:tavLst>
                                    </p:anim>
                                  </p:childTnLst>
                                </p:cTn>
                              </p:par>
                              <p:par>
                                <p:cTn id="65" presetID="17" presetClass="entr" presetSubtype="10" fill="hold" nodeType="withEffect">
                                  <p:stCondLst>
                                    <p:cond delay="0"/>
                                  </p:stCondLst>
                                  <p:childTnLst>
                                    <p:set>
                                      <p:cBhvr>
                                        <p:cTn id="66" dur="1" fill="hold">
                                          <p:stCondLst>
                                            <p:cond delay="0"/>
                                          </p:stCondLst>
                                        </p:cTn>
                                        <p:tgtEl>
                                          <p:spTgt spid="59406"/>
                                        </p:tgtEl>
                                        <p:attrNameLst>
                                          <p:attrName>style.visibility</p:attrName>
                                        </p:attrNameLst>
                                      </p:cBhvr>
                                      <p:to>
                                        <p:strVal val="visible"/>
                                      </p:to>
                                    </p:set>
                                    <p:anim calcmode="lin" valueType="num">
                                      <p:cBhvr>
                                        <p:cTn id="67" dur="500" fill="hold"/>
                                        <p:tgtEl>
                                          <p:spTgt spid="59406"/>
                                        </p:tgtEl>
                                        <p:attrNameLst>
                                          <p:attrName>ppt_w</p:attrName>
                                        </p:attrNameLst>
                                      </p:cBhvr>
                                      <p:tavLst>
                                        <p:tav tm="0">
                                          <p:val>
                                            <p:fltVal val="0.000000"/>
                                          </p:val>
                                        </p:tav>
                                        <p:tav tm="100000">
                                          <p:val>
                                            <p:strVal val="#ppt_w"/>
                                          </p:val>
                                        </p:tav>
                                      </p:tavLst>
                                    </p:anim>
                                    <p:anim calcmode="lin" valueType="num">
                                      <p:cBhvr>
                                        <p:cTn id="68" dur="500" fill="hold"/>
                                        <p:tgtEl>
                                          <p:spTgt spid="59406"/>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000000"/>
                                          </p:val>
                                        </p:tav>
                                        <p:tav tm="100000">
                                          <p:val>
                                            <p:strVal val="#ppt_w"/>
                                          </p:val>
                                        </p:tav>
                                      </p:tavLst>
                                    </p:anim>
                                    <p:anim calcmode="lin" valueType="num">
                                      <p:cBhvr>
                                        <p:cTn id="72" dur="500" fill="hold"/>
                                        <p:tgtEl>
                                          <p:spTgt spid="11"/>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000000"/>
                                          </p:val>
                                        </p:tav>
                                        <p:tav tm="100000">
                                          <p:val>
                                            <p:strVal val="#ppt_w"/>
                                          </p:val>
                                        </p:tav>
                                      </p:tavLst>
                                    </p:anim>
                                    <p:anim calcmode="lin" valueType="num">
                                      <p:cBhvr>
                                        <p:cTn id="7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59403" grpId="0"/>
      <p:bldP spid="59404" grpId="0"/>
      <p:bldP spid="59405" grpId="0"/>
      <p:bldP spid="59411" grpId="0"/>
      <p:bldP spid="59412" grpId="0"/>
      <p:bldP spid="59414" grpId="0"/>
      <p:bldP spid="11" grpId="0"/>
    </p:bldLst>
  </p:timing>
</p:sld>
</file>

<file path=ppt/tags/tag1.xml><?xml version="1.0" encoding="utf-8"?>
<p:tagLst xmlns:p="http://schemas.openxmlformats.org/presentationml/2006/main">
  <p:tag name="KSO_WM_TAG_VERSION" val="1.0"/>
  <p:tag name="KSO_WM_TEMPLATE_CATEGORY" val="diagram"/>
  <p:tag name="KSO_WM_TEMPLATE_INDEX" val="160493"/>
  <p:tag name="KSO_WM_UNIT_TYPE" val="m_i"/>
  <p:tag name="KSO_WM_UNIT_INDEX" val="1_1"/>
  <p:tag name="KSO_WM_UNIT_ID" val="259*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160493"/>
  <p:tag name="KSO_WM_UNIT_TYPE" val="m_h_f"/>
  <p:tag name="KSO_WM_UNIT_INDEX" val="1_1_1"/>
  <p:tag name="KSO_WM_UNIT_ID" val="259*m_h_f*1_1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m1-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160493"/>
  <p:tag name="KSO_WM_UNIT_TYPE" val="m_i"/>
  <p:tag name="KSO_WM_UNIT_INDEX" val="1_2"/>
  <p:tag name="KSO_WM_UNIT_ID" val="259*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TAG_VERSION" val="1.0"/>
  <p:tag name="KSO_WM_TEMPLATE_CATEGORY" val="diagram"/>
  <p:tag name="KSO_WM_TEMPLATE_INDEX" val="160493"/>
  <p:tag name="KSO_WM_UNIT_TYPE" val="m_h_f"/>
  <p:tag name="KSO_WM_UNIT_INDEX" val="1_2_1"/>
  <p:tag name="KSO_WM_UNIT_ID" val="259*m_h_f*1_2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m1-1"/>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TEMPLATE_CATEGORY" val="diagram"/>
  <p:tag name="KSO_WM_TEMPLATE_INDEX" val="160493"/>
  <p:tag name="KSO_WM_UNIT_TYPE" val="m_i"/>
  <p:tag name="KSO_WM_UNIT_INDEX" val="1_3"/>
  <p:tag name="KSO_WM_UNIT_ID" val="259*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160493"/>
  <p:tag name="KSO_WM_UNIT_TYPE" val="m_h_f"/>
  <p:tag name="KSO_WM_UNIT_INDEX" val="1_3_1"/>
  <p:tag name="KSO_WM_UNIT_ID" val="259*m_h_f*1_3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160493"/>
  <p:tag name="KSO_WM_UNIT_TYPE" val="m_i"/>
  <p:tag name="KSO_WM_UNIT_INDEX" val="1_2"/>
  <p:tag name="KSO_WM_UNIT_ID" val="259*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TEMPLATE_CATEGORY" val="diagram"/>
  <p:tag name="KSO_WM_TEMPLATE_INDEX" val="160493"/>
  <p:tag name="KSO_WM_UNIT_TYPE" val="m_h_f"/>
  <p:tag name="KSO_WM_UNIT_INDEX" val="1_2_1"/>
  <p:tag name="KSO_WM_UNIT_ID" val="259*m_h_f*1_2_1"/>
  <p:tag name="KSO_WM_UNIT_CLEAR" val="1"/>
  <p:tag name="KSO_WM_UNIT_LAYERLEVEL" val="1_1_1"/>
  <p:tag name="KSO_WM_UNIT_VALUE" val="13"/>
  <p:tag name="KSO_WM_UNIT_HIGHLIGHT" val="0"/>
  <p:tag name="KSO_WM_UNIT_COMPATIBLE" val="0"/>
  <p:tag name="KSO_WM_UNIT_PRESET_TEXT" val="SED DO EIUSMOD TEMPOR "/>
  <p:tag name="KSO_WM_BEAUTIFY_FLAG" val="#wm#"/>
  <p:tag name="KSO_WM_DIAGRAM_GROUP_CODE" val="m1-1"/>
  <p:tag name="KSO_WM_UNIT_TEXT_FILL_FORE_SCHEMECOLOR_INDEX" val="13"/>
  <p:tag name="KSO_WM_UNIT_TEXT_FILL_TYPE" val="1"/>
</p:tagLst>
</file>

<file path=ppt/tags/tag9.xml><?xml version="1.0" encoding="utf-8"?>
<p:tagLst xmlns:p="http://schemas.openxmlformats.org/presentationml/2006/main">
  <p:tag name="KSO_WM_UNIT_PLACING_PICTURE_USER_VIEWPORT" val="{&quot;height&quot;:10820,&quot;width&quot;:189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3752</Words>
  <Application>WPS 演示</Application>
  <PresentationFormat>宽屏</PresentationFormat>
  <Paragraphs>350</Paragraphs>
  <Slides>35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宋体</vt:lpstr>
      <vt:lpstr>Wingdings</vt:lpstr>
      <vt:lpstr>黑体</vt:lpstr>
      <vt:lpstr>楷体_GB2312</vt:lpstr>
      <vt:lpstr>新宋体</vt:lpstr>
      <vt:lpstr>微软雅黑</vt:lpstr>
      <vt:lpstr>方正粗黑宋简体</vt:lpstr>
      <vt:lpstr>Calibri</vt:lpstr>
      <vt:lpstr>Times New Roman</vt:lpstr>
      <vt:lpstr>楷体</vt:lpstr>
      <vt:lpstr>Arial Unicode MS</vt:lpstr>
      <vt:lpstr>Office 主题</vt:lpstr>
      <vt:lpstr>  第21课 《五四运动与马克思主义的诞生》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文婷</cp:lastModifiedBy>
  <cp:revision>15</cp:revision>
  <dcterms:created xsi:type="dcterms:W3CDTF">2021-04-08T01:17:00Z</dcterms:created>
  <dcterms:modified xsi:type="dcterms:W3CDTF">2021-07-13T07:43:57Z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