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3"/>
    <p:sldId id="316" r:id="rId4"/>
    <p:sldId id="735" r:id="rId6"/>
    <p:sldId id="710" r:id="rId7"/>
    <p:sldId id="711" r:id="rId8"/>
    <p:sldId id="736" r:id="rId9"/>
    <p:sldId id="673" r:id="rId10"/>
    <p:sldId id="733" r:id="rId11"/>
    <p:sldId id="641" r:id="rId12"/>
    <p:sldId id="476" r:id="rId13"/>
    <p:sldId id="502" r:id="rId14"/>
    <p:sldId id="478" r:id="rId15"/>
    <p:sldId id="449" r:id="rId16"/>
    <p:sldId id="426" r:id="rId17"/>
    <p:sldId id="734" r:id="rId18"/>
    <p:sldId id="427" r:id="rId19"/>
    <p:sldId id="300" r:id="rId20"/>
    <p:sldId id="460" r:id="rId21"/>
    <p:sldId id="696" r:id="rId22"/>
    <p:sldId id="675" r:id="rId23"/>
    <p:sldId id="67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F9F"/>
    <a:srgbClr val="335566"/>
    <a:srgbClr val="71A9B3"/>
    <a:srgbClr val="313335"/>
    <a:srgbClr val="4CC3BA"/>
    <a:srgbClr val="12A1FF"/>
    <a:srgbClr val="044379"/>
    <a:srgbClr val="35BEAB"/>
    <a:srgbClr val="B3ECFF"/>
    <a:srgbClr val="039A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0037" autoAdjust="0"/>
  </p:normalViewPr>
  <p:slideViewPr>
    <p:cSldViewPr snapToGrid="0" showGuides="1">
      <p:cViewPr varScale="1">
        <p:scale>
          <a:sx n="81" d="100"/>
          <a:sy n="81" d="100"/>
        </p:scale>
        <p:origin x="528" y="84"/>
      </p:cViewPr>
      <p:guideLst>
        <p:guide orient="horz" pos="1282"/>
        <p:guide pos="2545"/>
        <p:guide pos="5232"/>
        <p:guide orient="horz" pos="29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71A12-7560-4E2F-AFCC-C4A9B81AC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F00E2-38CD-4978-99D2-FEEEA2CB0B3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4.jpe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548640" y="287383"/>
            <a:ext cx="957943" cy="548640"/>
          </a:xfrm>
          <a:prstGeom prst="rect">
            <a:avLst/>
          </a:prstGeom>
          <a:solidFill>
            <a:srgbClr val="35B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grpSp>
        <p:nvGrpSpPr>
          <p:cNvPr id="7" name="组合 6"/>
          <p:cNvGrpSpPr/>
          <p:nvPr userDrawn="1"/>
        </p:nvGrpSpPr>
        <p:grpSpPr>
          <a:xfrm>
            <a:off x="-1" y="0"/>
            <a:ext cx="12192001" cy="6858001"/>
            <a:chOff x="-1" y="0"/>
            <a:chExt cx="12192001" cy="6858001"/>
          </a:xfrm>
        </p:grpSpPr>
        <p:pic>
          <p:nvPicPr>
            <p:cNvPr id="8" name="图片 7" descr="图片包含 户外, 水, 天空, 自然&#10;&#10;描述已自动生成"/>
            <p:cNvPicPr>
              <a:picLocks noChangeAspect="1"/>
            </p:cNvPicPr>
            <p:nvPr/>
          </p:nvPicPr>
          <p:blipFill rotWithShape="1">
            <a:blip r:embed="rId2" cstate="screen"/>
            <a:srcRect/>
            <a:stretch>
              <a:fillRect/>
            </a:stretch>
          </p:blipFill>
          <p:spPr>
            <a:xfrm>
              <a:off x="0" y="0"/>
              <a:ext cx="12192000" cy="6858000"/>
            </a:xfrm>
            <a:prstGeom prst="rect">
              <a:avLst/>
            </a:prstGeom>
          </p:spPr>
        </p:pic>
        <p:sp>
          <p:nvSpPr>
            <p:cNvPr id="9" name="矩形 8"/>
            <p:cNvSpPr/>
            <p:nvPr/>
          </p:nvSpPr>
          <p:spPr>
            <a:xfrm>
              <a:off x="4043363" y="2312988"/>
              <a:ext cx="4105275" cy="2232025"/>
            </a:xfrm>
            <a:prstGeom prst="rect">
              <a:avLst/>
            </a:prstGeom>
            <a:solidFill>
              <a:srgbClr val="35BEA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0"/>
              <a:ext cx="4043362" cy="2312985"/>
            </a:xfrm>
            <a:prstGeom prst="rect">
              <a:avLst/>
            </a:prstGeom>
            <a:solidFill>
              <a:srgbClr val="039ABD">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 y="4545011"/>
              <a:ext cx="4043363" cy="2312990"/>
            </a:xfrm>
            <a:prstGeom prst="rect">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4043363"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128001"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231298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0" y="454501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cstate="screen"/>
            <a:stretch>
              <a:fillRect/>
            </a:stretch>
          </p:blipFill>
          <p:spPr>
            <a:xfrm>
              <a:off x="5738467" y="2525713"/>
              <a:ext cx="786506" cy="786506"/>
            </a:xfrm>
            <a:prstGeom prst="rect">
              <a:avLst/>
            </a:prstGeom>
          </p:spPr>
        </p:pic>
        <p:grpSp>
          <p:nvGrpSpPr>
            <p:cNvPr id="17" name="组合 16"/>
            <p:cNvGrpSpPr/>
            <p:nvPr/>
          </p:nvGrpSpPr>
          <p:grpSpPr>
            <a:xfrm>
              <a:off x="4587493" y="3466306"/>
              <a:ext cx="3047179" cy="723246"/>
              <a:chOff x="6294197" y="2900359"/>
              <a:chExt cx="3648246" cy="865907"/>
            </a:xfrm>
          </p:grpSpPr>
          <p:sp>
            <p:nvSpPr>
              <p:cNvPr id="19" name="文本框 18"/>
              <p:cNvSpPr txBox="1">
                <a:spLocks noChangeAspect="1"/>
              </p:cNvSpPr>
              <p:nvPr/>
            </p:nvSpPr>
            <p:spPr>
              <a:xfrm>
                <a:off x="6918459" y="3190265"/>
                <a:ext cx="597584" cy="575999"/>
              </a:xfrm>
              <a:custGeom>
                <a:avLst/>
                <a:gdLst>
                  <a:gd name="connsiteX0" fmla="*/ 1634078 w 3655314"/>
                  <a:gd name="connsiteY0" fmla="*/ 2010422 h 3523316"/>
                  <a:gd name="connsiteX1" fmla="*/ 2014782 w 3655314"/>
                  <a:gd name="connsiteY1" fmla="*/ 2010422 h 3523316"/>
                  <a:gd name="connsiteX2" fmla="*/ 2233410 w 3655314"/>
                  <a:gd name="connsiteY2" fmla="*/ 2650102 h 3523316"/>
                  <a:gd name="connsiteX3" fmla="*/ 1413923 w 3655314"/>
                  <a:gd name="connsiteY3" fmla="*/ 2650102 h 3523316"/>
                  <a:gd name="connsiteX4" fmla="*/ 1314897 w 3655314"/>
                  <a:gd name="connsiteY4" fmla="*/ 0 h 3523316"/>
                  <a:gd name="connsiteX5" fmla="*/ 2350570 w 3655314"/>
                  <a:gd name="connsiteY5" fmla="*/ 0 h 3523316"/>
                  <a:gd name="connsiteX6" fmla="*/ 3655314 w 3655314"/>
                  <a:gd name="connsiteY6" fmla="*/ 3523316 h 3523316"/>
                  <a:gd name="connsiteX7" fmla="*/ 2837945 w 3655314"/>
                  <a:gd name="connsiteY7" fmla="*/ 3523316 h 3523316"/>
                  <a:gd name="connsiteX8" fmla="*/ 2538412 w 3655314"/>
                  <a:gd name="connsiteY8" fmla="*/ 2650102 h 3523316"/>
                  <a:gd name="connsiteX9" fmla="*/ 2537767 w 3655314"/>
                  <a:gd name="connsiteY9" fmla="*/ 2650102 h 3523316"/>
                  <a:gd name="connsiteX10" fmla="*/ 2015727 w 3655314"/>
                  <a:gd name="connsiteY10" fmla="*/ 1122677 h 3523316"/>
                  <a:gd name="connsiteX11" fmla="*/ 2011711 w 3655314"/>
                  <a:gd name="connsiteY11" fmla="*/ 1124050 h 3523316"/>
                  <a:gd name="connsiteX12" fmla="*/ 1858118 w 3655314"/>
                  <a:gd name="connsiteY12" fmla="*/ 675217 h 3523316"/>
                  <a:gd name="connsiteX13" fmla="*/ 1797196 w 3655314"/>
                  <a:gd name="connsiteY13" fmla="*/ 675217 h 3523316"/>
                  <a:gd name="connsiteX14" fmla="*/ 1639845 w 3655314"/>
                  <a:gd name="connsiteY14" fmla="*/ 1125036 h 3523316"/>
                  <a:gd name="connsiteX15" fmla="*/ 1634812 w 3655314"/>
                  <a:gd name="connsiteY15" fmla="*/ 1123304 h 3523316"/>
                  <a:gd name="connsiteX16" fmla="*/ 1109344 w 3655314"/>
                  <a:gd name="connsiteY16" fmla="*/ 2650102 h 3523316"/>
                  <a:gd name="connsiteX17" fmla="*/ 1106747 w 3655314"/>
                  <a:gd name="connsiteY17" fmla="*/ 2650102 h 3523316"/>
                  <a:gd name="connsiteX18" fmla="*/ 802138 w 3655314"/>
                  <a:gd name="connsiteY18" fmla="*/ 3523316 h 3523316"/>
                  <a:gd name="connsiteX19" fmla="*/ 0 w 3655314"/>
                  <a:gd name="connsiteY19" fmla="*/ 3523316 h 352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55314" h="3523316">
                    <a:moveTo>
                      <a:pt x="1634078" y="2010422"/>
                    </a:moveTo>
                    <a:lnTo>
                      <a:pt x="2014782" y="2010422"/>
                    </a:lnTo>
                    <a:lnTo>
                      <a:pt x="2233410" y="2650102"/>
                    </a:lnTo>
                    <a:lnTo>
                      <a:pt x="1413923" y="2650102"/>
                    </a:lnTo>
                    <a:close/>
                    <a:moveTo>
                      <a:pt x="1314897" y="0"/>
                    </a:moveTo>
                    <a:lnTo>
                      <a:pt x="2350570" y="0"/>
                    </a:lnTo>
                    <a:lnTo>
                      <a:pt x="3655314" y="3523316"/>
                    </a:lnTo>
                    <a:lnTo>
                      <a:pt x="2837945" y="3523316"/>
                    </a:lnTo>
                    <a:lnTo>
                      <a:pt x="2538412" y="2650102"/>
                    </a:lnTo>
                    <a:lnTo>
                      <a:pt x="2537767" y="2650102"/>
                    </a:lnTo>
                    <a:lnTo>
                      <a:pt x="2015727" y="1122677"/>
                    </a:lnTo>
                    <a:lnTo>
                      <a:pt x="2011711" y="1124050"/>
                    </a:lnTo>
                    <a:lnTo>
                      <a:pt x="1858118" y="675217"/>
                    </a:lnTo>
                    <a:lnTo>
                      <a:pt x="1797196" y="675217"/>
                    </a:lnTo>
                    <a:lnTo>
                      <a:pt x="1639845" y="1125036"/>
                    </a:lnTo>
                    <a:lnTo>
                      <a:pt x="1634812" y="1123304"/>
                    </a:lnTo>
                    <a:lnTo>
                      <a:pt x="1109344" y="2650102"/>
                    </a:lnTo>
                    <a:lnTo>
                      <a:pt x="1106747" y="2650102"/>
                    </a:lnTo>
                    <a:lnTo>
                      <a:pt x="802138" y="3523316"/>
                    </a:lnTo>
                    <a:lnTo>
                      <a:pt x="0" y="352331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0" name="文本框 19"/>
              <p:cNvSpPr txBox="1">
                <a:spLocks noChangeAspect="1"/>
              </p:cNvSpPr>
              <p:nvPr/>
            </p:nvSpPr>
            <p:spPr>
              <a:xfrm>
                <a:off x="8380243" y="3190265"/>
                <a:ext cx="423279" cy="575999"/>
              </a:xfrm>
              <a:custGeom>
                <a:avLst/>
                <a:gdLst/>
                <a:ahLst/>
                <a:cxnLst/>
                <a:rect l="l" t="t" r="r" b="b"/>
                <a:pathLst>
                  <a:path w="2589180" h="3523316">
                    <a:moveTo>
                      <a:pt x="0" y="0"/>
                    </a:moveTo>
                    <a:lnTo>
                      <a:pt x="1203207" y="0"/>
                    </a:lnTo>
                    <a:cubicBezTo>
                      <a:pt x="1467202" y="0"/>
                      <a:pt x="1688044" y="22845"/>
                      <a:pt x="1865733" y="68537"/>
                    </a:cubicBezTo>
                    <a:cubicBezTo>
                      <a:pt x="2043422" y="114228"/>
                      <a:pt x="2185573" y="185304"/>
                      <a:pt x="2292186" y="281763"/>
                    </a:cubicBezTo>
                    <a:cubicBezTo>
                      <a:pt x="2398800" y="378223"/>
                      <a:pt x="2474952" y="501759"/>
                      <a:pt x="2520643" y="652372"/>
                    </a:cubicBezTo>
                    <a:cubicBezTo>
                      <a:pt x="2566335" y="802984"/>
                      <a:pt x="2589180" y="984904"/>
                      <a:pt x="2589180" y="1198130"/>
                    </a:cubicBezTo>
                    <a:cubicBezTo>
                      <a:pt x="2589180" y="1428280"/>
                      <a:pt x="2563796" y="1622045"/>
                      <a:pt x="2513028" y="1779427"/>
                    </a:cubicBezTo>
                    <a:cubicBezTo>
                      <a:pt x="2462260" y="1936808"/>
                      <a:pt x="2381030" y="2064575"/>
                      <a:pt x="2269340" y="2162727"/>
                    </a:cubicBezTo>
                    <a:cubicBezTo>
                      <a:pt x="2157650" y="2260879"/>
                      <a:pt x="2013807" y="2331109"/>
                      <a:pt x="1837810" y="2373415"/>
                    </a:cubicBezTo>
                    <a:cubicBezTo>
                      <a:pt x="1661814" y="2415722"/>
                      <a:pt x="1450279" y="2436876"/>
                      <a:pt x="1203207" y="2436876"/>
                    </a:cubicBezTo>
                    <a:lnTo>
                      <a:pt x="771677" y="2436876"/>
                    </a:lnTo>
                    <a:lnTo>
                      <a:pt x="771677" y="3523316"/>
                    </a:lnTo>
                    <a:lnTo>
                      <a:pt x="0" y="3523316"/>
                    </a:lnTo>
                    <a:lnTo>
                      <a:pt x="0" y="1817525"/>
                    </a:lnTo>
                    <a:lnTo>
                      <a:pt x="908190" y="1817525"/>
                    </a:lnTo>
                    <a:lnTo>
                      <a:pt x="908408" y="1817503"/>
                    </a:lnTo>
                    <a:lnTo>
                      <a:pt x="1101671" y="1817503"/>
                    </a:lnTo>
                    <a:cubicBezTo>
                      <a:pt x="1233668" y="1817503"/>
                      <a:pt x="1343666" y="1808195"/>
                      <a:pt x="1431664" y="1789580"/>
                    </a:cubicBezTo>
                    <a:cubicBezTo>
                      <a:pt x="1519663" y="1770965"/>
                      <a:pt x="1591584" y="1737966"/>
                      <a:pt x="1647429" y="1690582"/>
                    </a:cubicBezTo>
                    <a:cubicBezTo>
                      <a:pt x="1703274" y="1643199"/>
                      <a:pt x="1743043" y="1581430"/>
                      <a:pt x="1766734" y="1505278"/>
                    </a:cubicBezTo>
                    <a:cubicBezTo>
                      <a:pt x="1790426" y="1429126"/>
                      <a:pt x="1802272" y="1331820"/>
                      <a:pt x="1802272" y="1213361"/>
                    </a:cubicBezTo>
                    <a:cubicBezTo>
                      <a:pt x="1802272" y="1101671"/>
                      <a:pt x="1790426" y="1006903"/>
                      <a:pt x="1766734" y="929059"/>
                    </a:cubicBezTo>
                    <a:cubicBezTo>
                      <a:pt x="1743043" y="851214"/>
                      <a:pt x="1703274" y="788600"/>
                      <a:pt x="1647429" y="741216"/>
                    </a:cubicBezTo>
                    <a:cubicBezTo>
                      <a:pt x="1591584" y="693833"/>
                      <a:pt x="1518816" y="659987"/>
                      <a:pt x="1429126" y="639680"/>
                    </a:cubicBezTo>
                    <a:cubicBezTo>
                      <a:pt x="1339435" y="619372"/>
                      <a:pt x="1230284" y="609219"/>
                      <a:pt x="1101671" y="609219"/>
                    </a:cubicBezTo>
                    <a:lnTo>
                      <a:pt x="953261" y="609219"/>
                    </a:lnTo>
                    <a:lnTo>
                      <a:pt x="908190" y="604675"/>
                    </a:lnTo>
                    <a:lnTo>
                      <a:pt x="0" y="6046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1" name="文本框 20"/>
              <p:cNvSpPr txBox="1"/>
              <p:nvPr/>
            </p:nvSpPr>
            <p:spPr>
              <a:xfrm>
                <a:off x="9515003" y="2900359"/>
                <a:ext cx="427440" cy="227262"/>
              </a:xfrm>
              <a:custGeom>
                <a:avLst/>
                <a:gdLst/>
                <a:ahLst/>
                <a:cxnLst/>
                <a:rect l="l" t="t" r="r" b="b"/>
                <a:pathLst>
                  <a:path w="2614565" h="656599">
                    <a:moveTo>
                      <a:pt x="0" y="0"/>
                    </a:moveTo>
                    <a:lnTo>
                      <a:pt x="2614565" y="0"/>
                    </a:lnTo>
                    <a:lnTo>
                      <a:pt x="2614565" y="656599"/>
                    </a:lnTo>
                    <a:lnTo>
                      <a:pt x="0" y="656599"/>
                    </a:lnTo>
                    <a:lnTo>
                      <a:pt x="0" y="0"/>
                    </a:lnTo>
                    <a:close/>
                  </a:path>
                </a:pathLst>
              </a:custGeom>
              <a:solidFill>
                <a:srgbClr val="4FA733"/>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2" name="文本框 21"/>
              <p:cNvSpPr txBox="1"/>
              <p:nvPr/>
            </p:nvSpPr>
            <p:spPr>
              <a:xfrm>
                <a:off x="9666061" y="3190267"/>
                <a:ext cx="125327" cy="575999"/>
              </a:xfrm>
              <a:custGeom>
                <a:avLst/>
                <a:gdLst/>
                <a:ahLst/>
                <a:cxnLst/>
                <a:rect l="l" t="t" r="r" b="b"/>
                <a:pathLst>
                  <a:path w="766600" h="2578717">
                    <a:moveTo>
                      <a:pt x="0" y="0"/>
                    </a:moveTo>
                    <a:lnTo>
                      <a:pt x="766600" y="0"/>
                    </a:lnTo>
                    <a:lnTo>
                      <a:pt x="766600" y="2578717"/>
                    </a:lnTo>
                    <a:lnTo>
                      <a:pt x="0" y="2578717"/>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3" name="文本框 22"/>
              <p:cNvSpPr txBox="1">
                <a:spLocks noChangeAspect="1"/>
              </p:cNvSpPr>
              <p:nvPr/>
            </p:nvSpPr>
            <p:spPr>
              <a:xfrm>
                <a:off x="8947625" y="3190266"/>
                <a:ext cx="423279" cy="575999"/>
              </a:xfrm>
              <a:custGeom>
                <a:avLst/>
                <a:gdLst/>
                <a:ahLst/>
                <a:cxnLst/>
                <a:rect l="l" t="t" r="r" b="b"/>
                <a:pathLst>
                  <a:path w="2589180" h="3523316">
                    <a:moveTo>
                      <a:pt x="0" y="0"/>
                    </a:moveTo>
                    <a:lnTo>
                      <a:pt x="1203207" y="0"/>
                    </a:lnTo>
                    <a:cubicBezTo>
                      <a:pt x="1467202" y="0"/>
                      <a:pt x="1688044" y="22845"/>
                      <a:pt x="1865733" y="68537"/>
                    </a:cubicBezTo>
                    <a:cubicBezTo>
                      <a:pt x="2043422" y="114228"/>
                      <a:pt x="2185573" y="185304"/>
                      <a:pt x="2292186" y="281763"/>
                    </a:cubicBezTo>
                    <a:cubicBezTo>
                      <a:pt x="2398800" y="378223"/>
                      <a:pt x="2474952" y="501759"/>
                      <a:pt x="2520643" y="652372"/>
                    </a:cubicBezTo>
                    <a:cubicBezTo>
                      <a:pt x="2566335" y="802984"/>
                      <a:pt x="2589180" y="984904"/>
                      <a:pt x="2589180" y="1198130"/>
                    </a:cubicBezTo>
                    <a:cubicBezTo>
                      <a:pt x="2589180" y="1428280"/>
                      <a:pt x="2563796" y="1622045"/>
                      <a:pt x="2513028" y="1779427"/>
                    </a:cubicBezTo>
                    <a:cubicBezTo>
                      <a:pt x="2462260" y="1936808"/>
                      <a:pt x="2381030" y="2064575"/>
                      <a:pt x="2269340" y="2162727"/>
                    </a:cubicBezTo>
                    <a:cubicBezTo>
                      <a:pt x="2157650" y="2260879"/>
                      <a:pt x="2013807" y="2331109"/>
                      <a:pt x="1837810" y="2373415"/>
                    </a:cubicBezTo>
                    <a:cubicBezTo>
                      <a:pt x="1661814" y="2415722"/>
                      <a:pt x="1450279" y="2436876"/>
                      <a:pt x="1203207" y="2436876"/>
                    </a:cubicBezTo>
                    <a:lnTo>
                      <a:pt x="771677" y="2436876"/>
                    </a:lnTo>
                    <a:lnTo>
                      <a:pt x="771677" y="3523316"/>
                    </a:lnTo>
                    <a:lnTo>
                      <a:pt x="0" y="3523316"/>
                    </a:lnTo>
                    <a:lnTo>
                      <a:pt x="0" y="1817525"/>
                    </a:lnTo>
                    <a:lnTo>
                      <a:pt x="908190" y="1817525"/>
                    </a:lnTo>
                    <a:lnTo>
                      <a:pt x="908408" y="1817503"/>
                    </a:lnTo>
                    <a:lnTo>
                      <a:pt x="1101671" y="1817503"/>
                    </a:lnTo>
                    <a:cubicBezTo>
                      <a:pt x="1233668" y="1817503"/>
                      <a:pt x="1343666" y="1808195"/>
                      <a:pt x="1431664" y="1789580"/>
                    </a:cubicBezTo>
                    <a:cubicBezTo>
                      <a:pt x="1519663" y="1770965"/>
                      <a:pt x="1591584" y="1737966"/>
                      <a:pt x="1647429" y="1690582"/>
                    </a:cubicBezTo>
                    <a:cubicBezTo>
                      <a:pt x="1703274" y="1643199"/>
                      <a:pt x="1743043" y="1581430"/>
                      <a:pt x="1766734" y="1505278"/>
                    </a:cubicBezTo>
                    <a:cubicBezTo>
                      <a:pt x="1790426" y="1429126"/>
                      <a:pt x="1802272" y="1331820"/>
                      <a:pt x="1802272" y="1213361"/>
                    </a:cubicBezTo>
                    <a:cubicBezTo>
                      <a:pt x="1802272" y="1101671"/>
                      <a:pt x="1790426" y="1006903"/>
                      <a:pt x="1766734" y="929059"/>
                    </a:cubicBezTo>
                    <a:cubicBezTo>
                      <a:pt x="1743043" y="851214"/>
                      <a:pt x="1703274" y="788600"/>
                      <a:pt x="1647429" y="741216"/>
                    </a:cubicBezTo>
                    <a:cubicBezTo>
                      <a:pt x="1591584" y="693833"/>
                      <a:pt x="1518816" y="659987"/>
                      <a:pt x="1429126" y="639680"/>
                    </a:cubicBezTo>
                    <a:cubicBezTo>
                      <a:pt x="1339435" y="619372"/>
                      <a:pt x="1230284" y="609219"/>
                      <a:pt x="1101671" y="609219"/>
                    </a:cubicBezTo>
                    <a:lnTo>
                      <a:pt x="953261" y="609219"/>
                    </a:lnTo>
                    <a:lnTo>
                      <a:pt x="908190" y="604675"/>
                    </a:lnTo>
                    <a:lnTo>
                      <a:pt x="0" y="60467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0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4" name="文本框 23"/>
              <p:cNvSpPr txBox="1">
                <a:spLocks noChangeAspect="1"/>
              </p:cNvSpPr>
              <p:nvPr/>
            </p:nvSpPr>
            <p:spPr>
              <a:xfrm>
                <a:off x="6295465" y="3190266"/>
                <a:ext cx="478894" cy="575999"/>
              </a:xfrm>
              <a:custGeom>
                <a:avLst/>
                <a:gdLst/>
                <a:ahLst/>
                <a:cxnLst/>
                <a:rect l="l" t="t" r="r" b="b"/>
                <a:pathLst>
                  <a:path w="1467412" h="1764963">
                    <a:moveTo>
                      <a:pt x="0" y="0"/>
                    </a:moveTo>
                    <a:lnTo>
                      <a:pt x="386562" y="0"/>
                    </a:lnTo>
                    <a:lnTo>
                      <a:pt x="386562" y="661225"/>
                    </a:lnTo>
                    <a:lnTo>
                      <a:pt x="1083392" y="661225"/>
                    </a:lnTo>
                    <a:lnTo>
                      <a:pt x="1083392" y="0"/>
                    </a:lnTo>
                    <a:lnTo>
                      <a:pt x="1467412" y="0"/>
                    </a:lnTo>
                    <a:lnTo>
                      <a:pt x="1467412" y="1764963"/>
                    </a:lnTo>
                    <a:lnTo>
                      <a:pt x="1083392" y="1764963"/>
                    </a:lnTo>
                    <a:lnTo>
                      <a:pt x="1083392" y="984208"/>
                    </a:lnTo>
                    <a:lnTo>
                      <a:pt x="386562" y="984208"/>
                    </a:lnTo>
                    <a:lnTo>
                      <a:pt x="386562" y="1764963"/>
                    </a:lnTo>
                    <a:lnTo>
                      <a:pt x="0" y="176496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0000" dirty="0">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5" name="图片 24" descr="图片包含 服装&#10;&#10;描述已自动生成"/>
              <p:cNvPicPr>
                <a:picLocks noChangeAspect="1"/>
              </p:cNvPicPr>
              <p:nvPr/>
            </p:nvPicPr>
            <p:blipFill>
              <a:blip r:embed="rId4" cstate="screen"/>
              <a:stretch>
                <a:fillRect/>
              </a:stretch>
            </p:blipFill>
            <p:spPr>
              <a:xfrm>
                <a:off x="7660145" y="3190266"/>
                <a:ext cx="575998" cy="575999"/>
              </a:xfrm>
              <a:prstGeom prst="rect">
                <a:avLst/>
              </a:prstGeom>
            </p:spPr>
          </p:pic>
          <p:grpSp>
            <p:nvGrpSpPr>
              <p:cNvPr id="26" name="组合 25"/>
              <p:cNvGrpSpPr/>
              <p:nvPr/>
            </p:nvGrpSpPr>
            <p:grpSpPr>
              <a:xfrm>
                <a:off x="6294197" y="2911928"/>
                <a:ext cx="3155118" cy="234271"/>
                <a:chOff x="6296578" y="2911928"/>
                <a:chExt cx="3155118" cy="234271"/>
              </a:xfrm>
            </p:grpSpPr>
            <p:sp>
              <p:nvSpPr>
                <p:cNvPr id="27" name="任意多边形: 形状 26"/>
                <p:cNvSpPr/>
                <p:nvPr/>
              </p:nvSpPr>
              <p:spPr>
                <a:xfrm>
                  <a:off x="6296578" y="2911928"/>
                  <a:ext cx="3155118" cy="234271"/>
                </a:xfrm>
                <a:custGeom>
                  <a:avLst/>
                  <a:gdLst/>
                  <a:ahLst/>
                  <a:cxnLst/>
                  <a:rect l="l" t="t" r="r" b="b"/>
                  <a:pathLst>
                    <a:path w="3155118" h="234271">
                      <a:moveTo>
                        <a:pt x="1432579" y="137058"/>
                      </a:moveTo>
                      <a:lnTo>
                        <a:pt x="1432579" y="189265"/>
                      </a:lnTo>
                      <a:cubicBezTo>
                        <a:pt x="1441119" y="187336"/>
                        <a:pt x="1450206" y="185343"/>
                        <a:pt x="1459840" y="183286"/>
                      </a:cubicBezTo>
                      <a:cubicBezTo>
                        <a:pt x="1469473" y="181228"/>
                        <a:pt x="1479331" y="179107"/>
                        <a:pt x="1489415" y="176921"/>
                      </a:cubicBezTo>
                      <a:lnTo>
                        <a:pt x="1489415" y="137058"/>
                      </a:lnTo>
                      <a:close/>
                      <a:moveTo>
                        <a:pt x="2986411" y="89979"/>
                      </a:moveTo>
                      <a:lnTo>
                        <a:pt x="2986411" y="124216"/>
                      </a:lnTo>
                      <a:lnTo>
                        <a:pt x="3103426" y="124216"/>
                      </a:lnTo>
                      <a:lnTo>
                        <a:pt x="3103426" y="89979"/>
                      </a:lnTo>
                      <a:close/>
                      <a:moveTo>
                        <a:pt x="1432579" y="81509"/>
                      </a:moveTo>
                      <a:lnTo>
                        <a:pt x="1432579" y="125743"/>
                      </a:lnTo>
                      <a:lnTo>
                        <a:pt x="1489415" y="125743"/>
                      </a:lnTo>
                      <a:lnTo>
                        <a:pt x="1489415" y="81509"/>
                      </a:lnTo>
                      <a:close/>
                      <a:moveTo>
                        <a:pt x="2547547" y="81251"/>
                      </a:moveTo>
                      <a:lnTo>
                        <a:pt x="2598467" y="81251"/>
                      </a:lnTo>
                      <a:lnTo>
                        <a:pt x="2598467" y="189763"/>
                      </a:lnTo>
                      <a:lnTo>
                        <a:pt x="2626242" y="167662"/>
                      </a:lnTo>
                      <a:cubicBezTo>
                        <a:pt x="2626917" y="169280"/>
                        <a:pt x="2627689" y="170995"/>
                        <a:pt x="2628557" y="172806"/>
                      </a:cubicBezTo>
                      <a:cubicBezTo>
                        <a:pt x="2629425" y="174617"/>
                        <a:pt x="2630196" y="176074"/>
                        <a:pt x="2630872" y="177178"/>
                      </a:cubicBezTo>
                      <a:cubicBezTo>
                        <a:pt x="2617444" y="188311"/>
                        <a:pt x="2607351" y="196706"/>
                        <a:pt x="2600592" y="202362"/>
                      </a:cubicBezTo>
                      <a:cubicBezTo>
                        <a:pt x="2593832" y="208018"/>
                        <a:pt x="2589187" y="212031"/>
                        <a:pt x="2586656" y="214401"/>
                      </a:cubicBezTo>
                      <a:cubicBezTo>
                        <a:pt x="2584126" y="216772"/>
                        <a:pt x="2582491" y="218594"/>
                        <a:pt x="2581751" y="219869"/>
                      </a:cubicBezTo>
                      <a:cubicBezTo>
                        <a:pt x="2580910" y="218481"/>
                        <a:pt x="2579699" y="216885"/>
                        <a:pt x="2578118" y="215079"/>
                      </a:cubicBezTo>
                      <a:cubicBezTo>
                        <a:pt x="2576538" y="213273"/>
                        <a:pt x="2575006" y="211870"/>
                        <a:pt x="2573522" y="210868"/>
                      </a:cubicBezTo>
                      <a:cubicBezTo>
                        <a:pt x="2575980" y="209169"/>
                        <a:pt x="2578713" y="206265"/>
                        <a:pt x="2581719" y="202156"/>
                      </a:cubicBezTo>
                      <a:cubicBezTo>
                        <a:pt x="2584724" y="198046"/>
                        <a:pt x="2586364" y="192892"/>
                        <a:pt x="2586637" y="186693"/>
                      </a:cubicBezTo>
                      <a:lnTo>
                        <a:pt x="2586637" y="92824"/>
                      </a:lnTo>
                      <a:lnTo>
                        <a:pt x="2547547" y="92824"/>
                      </a:lnTo>
                      <a:close/>
                      <a:moveTo>
                        <a:pt x="385372" y="81251"/>
                      </a:moveTo>
                      <a:lnTo>
                        <a:pt x="436293" y="81251"/>
                      </a:lnTo>
                      <a:lnTo>
                        <a:pt x="436293" y="189763"/>
                      </a:lnTo>
                      <a:lnTo>
                        <a:pt x="464068" y="167662"/>
                      </a:lnTo>
                      <a:cubicBezTo>
                        <a:pt x="464743" y="169280"/>
                        <a:pt x="465514" y="170995"/>
                        <a:pt x="466382" y="172806"/>
                      </a:cubicBezTo>
                      <a:cubicBezTo>
                        <a:pt x="467250" y="174617"/>
                        <a:pt x="468022" y="176074"/>
                        <a:pt x="468697" y="177178"/>
                      </a:cubicBezTo>
                      <a:cubicBezTo>
                        <a:pt x="455270" y="188311"/>
                        <a:pt x="445176" y="196706"/>
                        <a:pt x="438417" y="202362"/>
                      </a:cubicBezTo>
                      <a:cubicBezTo>
                        <a:pt x="431657" y="208018"/>
                        <a:pt x="427012" y="212031"/>
                        <a:pt x="424482" y="214401"/>
                      </a:cubicBezTo>
                      <a:cubicBezTo>
                        <a:pt x="421951" y="216772"/>
                        <a:pt x="420316" y="218594"/>
                        <a:pt x="419576" y="219869"/>
                      </a:cubicBezTo>
                      <a:cubicBezTo>
                        <a:pt x="418735" y="218481"/>
                        <a:pt x="417524" y="216885"/>
                        <a:pt x="415944" y="215079"/>
                      </a:cubicBezTo>
                      <a:cubicBezTo>
                        <a:pt x="414363" y="213273"/>
                        <a:pt x="412831" y="211870"/>
                        <a:pt x="411347" y="210868"/>
                      </a:cubicBezTo>
                      <a:cubicBezTo>
                        <a:pt x="413806" y="209169"/>
                        <a:pt x="416538" y="206265"/>
                        <a:pt x="419544" y="202156"/>
                      </a:cubicBezTo>
                      <a:cubicBezTo>
                        <a:pt x="422550" y="198046"/>
                        <a:pt x="424189" y="192892"/>
                        <a:pt x="424463" y="186693"/>
                      </a:cubicBezTo>
                      <a:lnTo>
                        <a:pt x="424463" y="92824"/>
                      </a:lnTo>
                      <a:lnTo>
                        <a:pt x="385372" y="92824"/>
                      </a:lnTo>
                      <a:close/>
                      <a:moveTo>
                        <a:pt x="2974581" y="79467"/>
                      </a:moveTo>
                      <a:lnTo>
                        <a:pt x="3115513" y="79467"/>
                      </a:lnTo>
                      <a:lnTo>
                        <a:pt x="3115513" y="134985"/>
                      </a:lnTo>
                      <a:lnTo>
                        <a:pt x="3050448" y="134985"/>
                      </a:lnTo>
                      <a:lnTo>
                        <a:pt x="3050448" y="165878"/>
                      </a:lnTo>
                      <a:lnTo>
                        <a:pt x="3136087" y="165878"/>
                      </a:lnTo>
                      <a:lnTo>
                        <a:pt x="3136087" y="177162"/>
                      </a:lnTo>
                      <a:lnTo>
                        <a:pt x="3050448" y="177162"/>
                      </a:lnTo>
                      <a:lnTo>
                        <a:pt x="3050448" y="214484"/>
                      </a:lnTo>
                      <a:lnTo>
                        <a:pt x="3155118" y="214484"/>
                      </a:lnTo>
                      <a:lnTo>
                        <a:pt x="3155118" y="225768"/>
                      </a:lnTo>
                      <a:lnTo>
                        <a:pt x="2933948" y="225768"/>
                      </a:lnTo>
                      <a:lnTo>
                        <a:pt x="2933948" y="214484"/>
                      </a:lnTo>
                      <a:lnTo>
                        <a:pt x="3037846" y="214484"/>
                      </a:lnTo>
                      <a:lnTo>
                        <a:pt x="3037846" y="177162"/>
                      </a:lnTo>
                      <a:lnTo>
                        <a:pt x="2955550" y="177162"/>
                      </a:lnTo>
                      <a:lnTo>
                        <a:pt x="2955550" y="165878"/>
                      </a:lnTo>
                      <a:lnTo>
                        <a:pt x="3037846" y="165878"/>
                      </a:lnTo>
                      <a:lnTo>
                        <a:pt x="3037846" y="134985"/>
                      </a:lnTo>
                      <a:lnTo>
                        <a:pt x="2974581" y="134985"/>
                      </a:lnTo>
                      <a:close/>
                      <a:moveTo>
                        <a:pt x="2205123" y="65821"/>
                      </a:moveTo>
                      <a:cubicBezTo>
                        <a:pt x="2202272" y="78664"/>
                        <a:pt x="2199358" y="91104"/>
                        <a:pt x="2196379" y="103144"/>
                      </a:cubicBezTo>
                      <a:cubicBezTo>
                        <a:pt x="2193400" y="115183"/>
                        <a:pt x="2190486" y="126145"/>
                        <a:pt x="2187635" y="136030"/>
                      </a:cubicBezTo>
                      <a:cubicBezTo>
                        <a:pt x="2193443" y="139646"/>
                        <a:pt x="2199251" y="143472"/>
                        <a:pt x="2205059" y="147506"/>
                      </a:cubicBezTo>
                      <a:cubicBezTo>
                        <a:pt x="2210866" y="151541"/>
                        <a:pt x="2216546" y="155688"/>
                        <a:pt x="2222096" y="159947"/>
                      </a:cubicBezTo>
                      <a:cubicBezTo>
                        <a:pt x="2228274" y="147619"/>
                        <a:pt x="2233471" y="133635"/>
                        <a:pt x="2237688" y="117995"/>
                      </a:cubicBezTo>
                      <a:cubicBezTo>
                        <a:pt x="2241904" y="102356"/>
                        <a:pt x="2245108" y="84964"/>
                        <a:pt x="2247300" y="65821"/>
                      </a:cubicBezTo>
                      <a:close/>
                      <a:moveTo>
                        <a:pt x="42948" y="65821"/>
                      </a:moveTo>
                      <a:cubicBezTo>
                        <a:pt x="40098" y="78664"/>
                        <a:pt x="37183" y="91104"/>
                        <a:pt x="34204" y="103144"/>
                      </a:cubicBezTo>
                      <a:cubicBezTo>
                        <a:pt x="31225" y="115183"/>
                        <a:pt x="28311" y="126145"/>
                        <a:pt x="25460" y="136030"/>
                      </a:cubicBezTo>
                      <a:cubicBezTo>
                        <a:pt x="31268" y="139646"/>
                        <a:pt x="37076" y="143472"/>
                        <a:pt x="42884" y="147506"/>
                      </a:cubicBezTo>
                      <a:cubicBezTo>
                        <a:pt x="48692" y="151541"/>
                        <a:pt x="54371" y="155688"/>
                        <a:pt x="59922" y="159947"/>
                      </a:cubicBezTo>
                      <a:cubicBezTo>
                        <a:pt x="66099" y="147619"/>
                        <a:pt x="71296" y="133635"/>
                        <a:pt x="75513" y="117995"/>
                      </a:cubicBezTo>
                      <a:cubicBezTo>
                        <a:pt x="79730" y="102356"/>
                        <a:pt x="82934" y="84964"/>
                        <a:pt x="85125" y="65821"/>
                      </a:cubicBezTo>
                      <a:close/>
                      <a:moveTo>
                        <a:pt x="2705709" y="65548"/>
                      </a:moveTo>
                      <a:lnTo>
                        <a:pt x="2705709" y="98241"/>
                      </a:lnTo>
                      <a:lnTo>
                        <a:pt x="2748400" y="98241"/>
                      </a:lnTo>
                      <a:lnTo>
                        <a:pt x="2748400" y="65548"/>
                      </a:lnTo>
                      <a:close/>
                      <a:moveTo>
                        <a:pt x="2647845" y="65548"/>
                      </a:moveTo>
                      <a:lnTo>
                        <a:pt x="2647845" y="98241"/>
                      </a:lnTo>
                      <a:lnTo>
                        <a:pt x="2694136" y="98241"/>
                      </a:lnTo>
                      <a:lnTo>
                        <a:pt x="2694136" y="65548"/>
                      </a:lnTo>
                      <a:close/>
                      <a:moveTo>
                        <a:pt x="543535" y="65548"/>
                      </a:moveTo>
                      <a:lnTo>
                        <a:pt x="543535" y="98241"/>
                      </a:lnTo>
                      <a:lnTo>
                        <a:pt x="586226" y="98241"/>
                      </a:lnTo>
                      <a:lnTo>
                        <a:pt x="586226" y="65548"/>
                      </a:lnTo>
                      <a:close/>
                      <a:moveTo>
                        <a:pt x="485670" y="65548"/>
                      </a:moveTo>
                      <a:lnTo>
                        <a:pt x="485670" y="98241"/>
                      </a:lnTo>
                      <a:lnTo>
                        <a:pt x="531962" y="98241"/>
                      </a:lnTo>
                      <a:lnTo>
                        <a:pt x="531962" y="65548"/>
                      </a:lnTo>
                      <a:close/>
                      <a:moveTo>
                        <a:pt x="1432579" y="25445"/>
                      </a:moveTo>
                      <a:lnTo>
                        <a:pt x="1432579" y="70193"/>
                      </a:lnTo>
                      <a:lnTo>
                        <a:pt x="1489415" y="70193"/>
                      </a:lnTo>
                      <a:lnTo>
                        <a:pt x="1489415" y="25445"/>
                      </a:lnTo>
                      <a:close/>
                      <a:moveTo>
                        <a:pt x="2705709" y="22600"/>
                      </a:moveTo>
                      <a:lnTo>
                        <a:pt x="2705709" y="54779"/>
                      </a:lnTo>
                      <a:lnTo>
                        <a:pt x="2748400" y="54779"/>
                      </a:lnTo>
                      <a:lnTo>
                        <a:pt x="2748400" y="22600"/>
                      </a:lnTo>
                      <a:close/>
                      <a:moveTo>
                        <a:pt x="2647845" y="22600"/>
                      </a:moveTo>
                      <a:lnTo>
                        <a:pt x="2647845" y="54779"/>
                      </a:lnTo>
                      <a:lnTo>
                        <a:pt x="2694136" y="54779"/>
                      </a:lnTo>
                      <a:lnTo>
                        <a:pt x="2694136" y="22600"/>
                      </a:lnTo>
                      <a:close/>
                      <a:moveTo>
                        <a:pt x="543535" y="22600"/>
                      </a:moveTo>
                      <a:lnTo>
                        <a:pt x="543535" y="54779"/>
                      </a:lnTo>
                      <a:lnTo>
                        <a:pt x="586226" y="54779"/>
                      </a:lnTo>
                      <a:lnTo>
                        <a:pt x="586226" y="22600"/>
                      </a:lnTo>
                      <a:close/>
                      <a:moveTo>
                        <a:pt x="485670" y="22600"/>
                      </a:moveTo>
                      <a:lnTo>
                        <a:pt x="485670" y="54779"/>
                      </a:lnTo>
                      <a:lnTo>
                        <a:pt x="531962" y="54779"/>
                      </a:lnTo>
                      <a:lnTo>
                        <a:pt x="531962" y="22600"/>
                      </a:lnTo>
                      <a:close/>
                      <a:moveTo>
                        <a:pt x="2380002" y="20301"/>
                      </a:moveTo>
                      <a:lnTo>
                        <a:pt x="2389003" y="26730"/>
                      </a:lnTo>
                      <a:cubicBezTo>
                        <a:pt x="2382397" y="36691"/>
                        <a:pt x="2374650" y="46603"/>
                        <a:pt x="2365761" y="56466"/>
                      </a:cubicBezTo>
                      <a:cubicBezTo>
                        <a:pt x="2356872" y="66330"/>
                        <a:pt x="2347903" y="75020"/>
                        <a:pt x="2338854" y="82537"/>
                      </a:cubicBezTo>
                      <a:lnTo>
                        <a:pt x="2338854" y="111084"/>
                      </a:lnTo>
                      <a:lnTo>
                        <a:pt x="2398776" y="111084"/>
                      </a:lnTo>
                      <a:lnTo>
                        <a:pt x="2398776" y="122914"/>
                      </a:lnTo>
                      <a:lnTo>
                        <a:pt x="2338854" y="122914"/>
                      </a:lnTo>
                      <a:lnTo>
                        <a:pt x="2338854" y="216526"/>
                      </a:lnTo>
                      <a:cubicBezTo>
                        <a:pt x="2338886" y="220828"/>
                        <a:pt x="2338179" y="224118"/>
                        <a:pt x="2336732" y="226395"/>
                      </a:cubicBezTo>
                      <a:cubicBezTo>
                        <a:pt x="2335286" y="228672"/>
                        <a:pt x="2332907" y="230354"/>
                        <a:pt x="2329596" y="231442"/>
                      </a:cubicBezTo>
                      <a:cubicBezTo>
                        <a:pt x="2326344" y="232315"/>
                        <a:pt x="2321725" y="232883"/>
                        <a:pt x="2315740" y="233145"/>
                      </a:cubicBezTo>
                      <a:cubicBezTo>
                        <a:pt x="2309756" y="233408"/>
                        <a:pt x="2301858" y="233526"/>
                        <a:pt x="2292048" y="233499"/>
                      </a:cubicBezTo>
                      <a:cubicBezTo>
                        <a:pt x="2291496" y="231656"/>
                        <a:pt x="2290736" y="229684"/>
                        <a:pt x="2289766" y="227584"/>
                      </a:cubicBezTo>
                      <a:cubicBezTo>
                        <a:pt x="2288796" y="225484"/>
                        <a:pt x="2287842" y="223512"/>
                        <a:pt x="2286905" y="221669"/>
                      </a:cubicBezTo>
                      <a:cubicBezTo>
                        <a:pt x="2295392" y="221798"/>
                        <a:pt x="2302656" y="221862"/>
                        <a:pt x="2308700" y="221862"/>
                      </a:cubicBezTo>
                      <a:cubicBezTo>
                        <a:pt x="2314744" y="221862"/>
                        <a:pt x="2318794" y="221798"/>
                        <a:pt x="2320852" y="221669"/>
                      </a:cubicBezTo>
                      <a:cubicBezTo>
                        <a:pt x="2322877" y="221583"/>
                        <a:pt x="2324292" y="221176"/>
                        <a:pt x="2325095" y="220447"/>
                      </a:cubicBezTo>
                      <a:cubicBezTo>
                        <a:pt x="2325899" y="219719"/>
                        <a:pt x="2326285" y="218411"/>
                        <a:pt x="2326252" y="216526"/>
                      </a:cubicBezTo>
                      <a:lnTo>
                        <a:pt x="2326252" y="122914"/>
                      </a:lnTo>
                      <a:lnTo>
                        <a:pt x="2263759" y="122914"/>
                      </a:lnTo>
                      <a:lnTo>
                        <a:pt x="2263759" y="111084"/>
                      </a:lnTo>
                      <a:lnTo>
                        <a:pt x="2326252" y="111084"/>
                      </a:lnTo>
                      <a:lnTo>
                        <a:pt x="2326252" y="78423"/>
                      </a:lnTo>
                      <a:cubicBezTo>
                        <a:pt x="2333619" y="72443"/>
                        <a:pt x="2341067" y="65371"/>
                        <a:pt x="2348594" y="57206"/>
                      </a:cubicBezTo>
                      <a:cubicBezTo>
                        <a:pt x="2356122" y="49040"/>
                        <a:pt x="2362734" y="40939"/>
                        <a:pt x="2368429" y="32903"/>
                      </a:cubicBezTo>
                      <a:lnTo>
                        <a:pt x="2275846" y="32903"/>
                      </a:lnTo>
                      <a:lnTo>
                        <a:pt x="2275846" y="21330"/>
                      </a:lnTo>
                      <a:lnTo>
                        <a:pt x="2377173" y="21330"/>
                      </a:lnTo>
                      <a:close/>
                      <a:moveTo>
                        <a:pt x="217827" y="20301"/>
                      </a:moveTo>
                      <a:lnTo>
                        <a:pt x="226828" y="26730"/>
                      </a:lnTo>
                      <a:cubicBezTo>
                        <a:pt x="220222" y="36691"/>
                        <a:pt x="212475" y="46603"/>
                        <a:pt x="203586" y="56466"/>
                      </a:cubicBezTo>
                      <a:cubicBezTo>
                        <a:pt x="194698" y="66330"/>
                        <a:pt x="185729" y="75020"/>
                        <a:pt x="176679" y="82537"/>
                      </a:cubicBezTo>
                      <a:lnTo>
                        <a:pt x="176679" y="111084"/>
                      </a:lnTo>
                      <a:lnTo>
                        <a:pt x="236601" y="111084"/>
                      </a:lnTo>
                      <a:lnTo>
                        <a:pt x="236601" y="122914"/>
                      </a:lnTo>
                      <a:lnTo>
                        <a:pt x="176679" y="122914"/>
                      </a:lnTo>
                      <a:lnTo>
                        <a:pt x="176679" y="216526"/>
                      </a:lnTo>
                      <a:cubicBezTo>
                        <a:pt x="176711" y="220828"/>
                        <a:pt x="176004" y="224118"/>
                        <a:pt x="174558" y="226395"/>
                      </a:cubicBezTo>
                      <a:cubicBezTo>
                        <a:pt x="173111" y="228672"/>
                        <a:pt x="170732" y="230354"/>
                        <a:pt x="167421" y="231442"/>
                      </a:cubicBezTo>
                      <a:cubicBezTo>
                        <a:pt x="164169" y="232315"/>
                        <a:pt x="159550" y="232883"/>
                        <a:pt x="153566" y="233145"/>
                      </a:cubicBezTo>
                      <a:cubicBezTo>
                        <a:pt x="147581" y="233408"/>
                        <a:pt x="139684" y="233526"/>
                        <a:pt x="129873" y="233499"/>
                      </a:cubicBezTo>
                      <a:cubicBezTo>
                        <a:pt x="129322" y="231656"/>
                        <a:pt x="128561" y="229684"/>
                        <a:pt x="127591" y="227584"/>
                      </a:cubicBezTo>
                      <a:cubicBezTo>
                        <a:pt x="126621" y="225484"/>
                        <a:pt x="125668" y="223512"/>
                        <a:pt x="124730" y="221669"/>
                      </a:cubicBezTo>
                      <a:cubicBezTo>
                        <a:pt x="133217" y="221798"/>
                        <a:pt x="140482" y="221862"/>
                        <a:pt x="146525" y="221862"/>
                      </a:cubicBezTo>
                      <a:cubicBezTo>
                        <a:pt x="152569" y="221862"/>
                        <a:pt x="156620" y="221798"/>
                        <a:pt x="158677" y="221669"/>
                      </a:cubicBezTo>
                      <a:cubicBezTo>
                        <a:pt x="160702" y="221583"/>
                        <a:pt x="162117" y="221176"/>
                        <a:pt x="162920" y="220447"/>
                      </a:cubicBezTo>
                      <a:cubicBezTo>
                        <a:pt x="163724" y="219719"/>
                        <a:pt x="164110" y="218411"/>
                        <a:pt x="164078" y="216526"/>
                      </a:cubicBezTo>
                      <a:lnTo>
                        <a:pt x="164078" y="122914"/>
                      </a:lnTo>
                      <a:lnTo>
                        <a:pt x="101584" y="122914"/>
                      </a:lnTo>
                      <a:lnTo>
                        <a:pt x="101584" y="111084"/>
                      </a:lnTo>
                      <a:lnTo>
                        <a:pt x="164078" y="111084"/>
                      </a:lnTo>
                      <a:lnTo>
                        <a:pt x="164078" y="78423"/>
                      </a:lnTo>
                      <a:cubicBezTo>
                        <a:pt x="171445" y="72443"/>
                        <a:pt x="178892" y="65371"/>
                        <a:pt x="186420" y="57206"/>
                      </a:cubicBezTo>
                      <a:cubicBezTo>
                        <a:pt x="193947" y="49040"/>
                        <a:pt x="200559" y="40939"/>
                        <a:pt x="206254" y="32903"/>
                      </a:cubicBezTo>
                      <a:lnTo>
                        <a:pt x="113671" y="32903"/>
                      </a:lnTo>
                      <a:lnTo>
                        <a:pt x="113671" y="21330"/>
                      </a:lnTo>
                      <a:lnTo>
                        <a:pt x="214998" y="21330"/>
                      </a:lnTo>
                      <a:close/>
                      <a:moveTo>
                        <a:pt x="1421006" y="13872"/>
                      </a:moveTo>
                      <a:lnTo>
                        <a:pt x="1501245" y="13872"/>
                      </a:lnTo>
                      <a:lnTo>
                        <a:pt x="1501245" y="174349"/>
                      </a:lnTo>
                      <a:lnTo>
                        <a:pt x="1517190" y="171006"/>
                      </a:lnTo>
                      <a:lnTo>
                        <a:pt x="1518218" y="182321"/>
                      </a:lnTo>
                      <a:lnTo>
                        <a:pt x="1404804" y="208296"/>
                      </a:lnTo>
                      <a:lnTo>
                        <a:pt x="1402232" y="195694"/>
                      </a:lnTo>
                      <a:lnTo>
                        <a:pt x="1421006" y="191837"/>
                      </a:lnTo>
                      <a:close/>
                      <a:moveTo>
                        <a:pt x="2636272" y="11573"/>
                      </a:moveTo>
                      <a:lnTo>
                        <a:pt x="2760230" y="11573"/>
                      </a:lnTo>
                      <a:lnTo>
                        <a:pt x="2760230" y="109267"/>
                      </a:lnTo>
                      <a:lnTo>
                        <a:pt x="2705966" y="109267"/>
                      </a:lnTo>
                      <a:lnTo>
                        <a:pt x="2705966" y="135274"/>
                      </a:lnTo>
                      <a:lnTo>
                        <a:pt x="2779004" y="135274"/>
                      </a:lnTo>
                      <a:lnTo>
                        <a:pt x="2779004" y="146815"/>
                      </a:lnTo>
                      <a:lnTo>
                        <a:pt x="2715996" y="146815"/>
                      </a:lnTo>
                      <a:cubicBezTo>
                        <a:pt x="2724537" y="159577"/>
                        <a:pt x="2734781" y="171665"/>
                        <a:pt x="2746729" y="183077"/>
                      </a:cubicBezTo>
                      <a:cubicBezTo>
                        <a:pt x="2758677" y="194489"/>
                        <a:pt x="2770464" y="203490"/>
                        <a:pt x="2782090" y="210080"/>
                      </a:cubicBezTo>
                      <a:cubicBezTo>
                        <a:pt x="2780633" y="211280"/>
                        <a:pt x="2779112" y="212738"/>
                        <a:pt x="2777526" y="214452"/>
                      </a:cubicBezTo>
                      <a:cubicBezTo>
                        <a:pt x="2775940" y="216167"/>
                        <a:pt x="2774547" y="217881"/>
                        <a:pt x="2773346" y="219596"/>
                      </a:cubicBezTo>
                      <a:cubicBezTo>
                        <a:pt x="2761698" y="211966"/>
                        <a:pt x="2749761" y="201893"/>
                        <a:pt x="2737535" y="189378"/>
                      </a:cubicBezTo>
                      <a:cubicBezTo>
                        <a:pt x="2725308" y="176862"/>
                        <a:pt x="2714786" y="163703"/>
                        <a:pt x="2705966" y="149901"/>
                      </a:cubicBezTo>
                      <a:lnTo>
                        <a:pt x="2705966" y="233226"/>
                      </a:lnTo>
                      <a:lnTo>
                        <a:pt x="2693879" y="233226"/>
                      </a:lnTo>
                      <a:lnTo>
                        <a:pt x="2693879" y="149901"/>
                      </a:lnTo>
                      <a:cubicBezTo>
                        <a:pt x="2684964" y="164849"/>
                        <a:pt x="2673927" y="178801"/>
                        <a:pt x="2660768" y="191756"/>
                      </a:cubicBezTo>
                      <a:cubicBezTo>
                        <a:pt x="2647609" y="204712"/>
                        <a:pt x="2634129" y="214934"/>
                        <a:pt x="2620327" y="222424"/>
                      </a:cubicBezTo>
                      <a:cubicBezTo>
                        <a:pt x="2619261" y="220823"/>
                        <a:pt x="2617986" y="219140"/>
                        <a:pt x="2616502" y="217377"/>
                      </a:cubicBezTo>
                      <a:cubicBezTo>
                        <a:pt x="2615018" y="215615"/>
                        <a:pt x="2613550" y="214125"/>
                        <a:pt x="2612098" y="212909"/>
                      </a:cubicBezTo>
                      <a:cubicBezTo>
                        <a:pt x="2625530" y="206571"/>
                        <a:pt x="2638721" y="197452"/>
                        <a:pt x="2651670" y="185552"/>
                      </a:cubicBezTo>
                      <a:cubicBezTo>
                        <a:pt x="2664620" y="173652"/>
                        <a:pt x="2675432" y="160740"/>
                        <a:pt x="2684106" y="146815"/>
                      </a:cubicBezTo>
                      <a:lnTo>
                        <a:pt x="2621356" y="146815"/>
                      </a:lnTo>
                      <a:lnTo>
                        <a:pt x="2621356" y="135274"/>
                      </a:lnTo>
                      <a:lnTo>
                        <a:pt x="2693879" y="135274"/>
                      </a:lnTo>
                      <a:lnTo>
                        <a:pt x="2693879" y="109267"/>
                      </a:lnTo>
                      <a:lnTo>
                        <a:pt x="2636272" y="109267"/>
                      </a:lnTo>
                      <a:close/>
                      <a:moveTo>
                        <a:pt x="474097" y="11573"/>
                      </a:moveTo>
                      <a:lnTo>
                        <a:pt x="598056" y="11573"/>
                      </a:lnTo>
                      <a:lnTo>
                        <a:pt x="598056" y="109267"/>
                      </a:lnTo>
                      <a:lnTo>
                        <a:pt x="543792" y="109267"/>
                      </a:lnTo>
                      <a:lnTo>
                        <a:pt x="543792" y="135274"/>
                      </a:lnTo>
                      <a:lnTo>
                        <a:pt x="616829" y="135274"/>
                      </a:lnTo>
                      <a:lnTo>
                        <a:pt x="616829" y="146815"/>
                      </a:lnTo>
                      <a:lnTo>
                        <a:pt x="553822" y="146815"/>
                      </a:lnTo>
                      <a:cubicBezTo>
                        <a:pt x="562362" y="159577"/>
                        <a:pt x="572606" y="171665"/>
                        <a:pt x="584554" y="183077"/>
                      </a:cubicBezTo>
                      <a:cubicBezTo>
                        <a:pt x="596502" y="194489"/>
                        <a:pt x="608289" y="203490"/>
                        <a:pt x="619916" y="210080"/>
                      </a:cubicBezTo>
                      <a:cubicBezTo>
                        <a:pt x="618458" y="211280"/>
                        <a:pt x="616937" y="212738"/>
                        <a:pt x="615351" y="214452"/>
                      </a:cubicBezTo>
                      <a:cubicBezTo>
                        <a:pt x="613765" y="216167"/>
                        <a:pt x="612372" y="217881"/>
                        <a:pt x="611172" y="219596"/>
                      </a:cubicBezTo>
                      <a:cubicBezTo>
                        <a:pt x="599524" y="211966"/>
                        <a:pt x="587587" y="201893"/>
                        <a:pt x="575360" y="189377"/>
                      </a:cubicBezTo>
                      <a:cubicBezTo>
                        <a:pt x="563133" y="176862"/>
                        <a:pt x="552611" y="163703"/>
                        <a:pt x="543792" y="149901"/>
                      </a:cubicBezTo>
                      <a:lnTo>
                        <a:pt x="543792" y="233226"/>
                      </a:lnTo>
                      <a:lnTo>
                        <a:pt x="531705" y="233226"/>
                      </a:lnTo>
                      <a:lnTo>
                        <a:pt x="531705" y="149901"/>
                      </a:lnTo>
                      <a:cubicBezTo>
                        <a:pt x="522789" y="164849"/>
                        <a:pt x="511752" y="178801"/>
                        <a:pt x="498593" y="191756"/>
                      </a:cubicBezTo>
                      <a:cubicBezTo>
                        <a:pt x="485434" y="204712"/>
                        <a:pt x="471954" y="214934"/>
                        <a:pt x="458152" y="222424"/>
                      </a:cubicBezTo>
                      <a:cubicBezTo>
                        <a:pt x="457086" y="220823"/>
                        <a:pt x="455811" y="219140"/>
                        <a:pt x="454327" y="217377"/>
                      </a:cubicBezTo>
                      <a:cubicBezTo>
                        <a:pt x="452843" y="215615"/>
                        <a:pt x="451375" y="214125"/>
                        <a:pt x="449923" y="212909"/>
                      </a:cubicBezTo>
                      <a:cubicBezTo>
                        <a:pt x="463355" y="206571"/>
                        <a:pt x="476546" y="197452"/>
                        <a:pt x="489496" y="185552"/>
                      </a:cubicBezTo>
                      <a:cubicBezTo>
                        <a:pt x="502446" y="173652"/>
                        <a:pt x="513258" y="160740"/>
                        <a:pt x="521932" y="146815"/>
                      </a:cubicBezTo>
                      <a:lnTo>
                        <a:pt x="459181" y="146815"/>
                      </a:lnTo>
                      <a:lnTo>
                        <a:pt x="459181" y="135274"/>
                      </a:lnTo>
                      <a:lnTo>
                        <a:pt x="531705" y="135274"/>
                      </a:lnTo>
                      <a:lnTo>
                        <a:pt x="531705" y="109267"/>
                      </a:lnTo>
                      <a:lnTo>
                        <a:pt x="474097" y="109267"/>
                      </a:lnTo>
                      <a:close/>
                      <a:moveTo>
                        <a:pt x="2571207" y="6430"/>
                      </a:moveTo>
                      <a:cubicBezTo>
                        <a:pt x="2577861" y="12042"/>
                        <a:pt x="2584484" y="18155"/>
                        <a:pt x="2591074" y="24769"/>
                      </a:cubicBezTo>
                      <a:cubicBezTo>
                        <a:pt x="2597664" y="31384"/>
                        <a:pt x="2602872" y="37182"/>
                        <a:pt x="2606697" y="42164"/>
                      </a:cubicBezTo>
                      <a:lnTo>
                        <a:pt x="2597953" y="51174"/>
                      </a:lnTo>
                      <a:cubicBezTo>
                        <a:pt x="2594133" y="45934"/>
                        <a:pt x="2588979" y="39875"/>
                        <a:pt x="2582490" y="32997"/>
                      </a:cubicBezTo>
                      <a:cubicBezTo>
                        <a:pt x="2576002" y="26120"/>
                        <a:pt x="2569498" y="19748"/>
                        <a:pt x="2562977" y="13881"/>
                      </a:cubicBezTo>
                      <a:close/>
                      <a:moveTo>
                        <a:pt x="409032" y="6430"/>
                      </a:moveTo>
                      <a:cubicBezTo>
                        <a:pt x="415686" y="12042"/>
                        <a:pt x="422309" y="18155"/>
                        <a:pt x="428899" y="24769"/>
                      </a:cubicBezTo>
                      <a:cubicBezTo>
                        <a:pt x="435489" y="31384"/>
                        <a:pt x="440697" y="37182"/>
                        <a:pt x="444522" y="42164"/>
                      </a:cubicBezTo>
                      <a:lnTo>
                        <a:pt x="435778" y="51174"/>
                      </a:lnTo>
                      <a:cubicBezTo>
                        <a:pt x="431958" y="45934"/>
                        <a:pt x="426804" y="39875"/>
                        <a:pt x="420316" y="32997"/>
                      </a:cubicBezTo>
                      <a:cubicBezTo>
                        <a:pt x="413827" y="26120"/>
                        <a:pt x="407323" y="19748"/>
                        <a:pt x="400802" y="13881"/>
                      </a:cubicBezTo>
                      <a:close/>
                      <a:moveTo>
                        <a:pt x="911419" y="3327"/>
                      </a:moveTo>
                      <a:lnTo>
                        <a:pt x="923763" y="3327"/>
                      </a:lnTo>
                      <a:lnTo>
                        <a:pt x="923763" y="54505"/>
                      </a:lnTo>
                      <a:lnTo>
                        <a:pt x="985485" y="54505"/>
                      </a:lnTo>
                      <a:lnTo>
                        <a:pt x="985485" y="66593"/>
                      </a:lnTo>
                      <a:lnTo>
                        <a:pt x="923763" y="66593"/>
                      </a:lnTo>
                      <a:lnTo>
                        <a:pt x="923763" y="130629"/>
                      </a:lnTo>
                      <a:lnTo>
                        <a:pt x="996029" y="130629"/>
                      </a:lnTo>
                      <a:lnTo>
                        <a:pt x="996029" y="142716"/>
                      </a:lnTo>
                      <a:lnTo>
                        <a:pt x="923763" y="142716"/>
                      </a:lnTo>
                      <a:lnTo>
                        <a:pt x="923763" y="233499"/>
                      </a:lnTo>
                      <a:lnTo>
                        <a:pt x="911419" y="233499"/>
                      </a:lnTo>
                      <a:lnTo>
                        <a:pt x="911419" y="142716"/>
                      </a:lnTo>
                      <a:lnTo>
                        <a:pt x="835038" y="142716"/>
                      </a:lnTo>
                      <a:lnTo>
                        <a:pt x="835038" y="130629"/>
                      </a:lnTo>
                      <a:lnTo>
                        <a:pt x="911419" y="130629"/>
                      </a:lnTo>
                      <a:lnTo>
                        <a:pt x="911419" y="66593"/>
                      </a:lnTo>
                      <a:lnTo>
                        <a:pt x="865384" y="66593"/>
                      </a:lnTo>
                      <a:cubicBezTo>
                        <a:pt x="862448" y="74849"/>
                        <a:pt x="859319" y="82575"/>
                        <a:pt x="855997" y="89770"/>
                      </a:cubicBezTo>
                      <a:cubicBezTo>
                        <a:pt x="852676" y="96966"/>
                        <a:pt x="849032" y="103470"/>
                        <a:pt x="845067" y="109284"/>
                      </a:cubicBezTo>
                      <a:cubicBezTo>
                        <a:pt x="843937" y="108319"/>
                        <a:pt x="842340" y="107162"/>
                        <a:pt x="840278" y="105812"/>
                      </a:cubicBezTo>
                      <a:cubicBezTo>
                        <a:pt x="838215" y="104462"/>
                        <a:pt x="836297" y="103304"/>
                        <a:pt x="834523" y="102340"/>
                      </a:cubicBezTo>
                      <a:cubicBezTo>
                        <a:pt x="842480" y="91324"/>
                        <a:pt x="849134" y="77994"/>
                        <a:pt x="854487" y="62349"/>
                      </a:cubicBezTo>
                      <a:cubicBezTo>
                        <a:pt x="859839" y="46704"/>
                        <a:pt x="863986" y="30031"/>
                        <a:pt x="866927" y="12329"/>
                      </a:cubicBezTo>
                      <a:lnTo>
                        <a:pt x="878757" y="14643"/>
                      </a:lnTo>
                      <a:cubicBezTo>
                        <a:pt x="877466" y="21480"/>
                        <a:pt x="875998" y="28252"/>
                        <a:pt x="874353" y="34960"/>
                      </a:cubicBezTo>
                      <a:cubicBezTo>
                        <a:pt x="872708" y="41668"/>
                        <a:pt x="870919" y="48183"/>
                        <a:pt x="868985" y="54505"/>
                      </a:cubicBezTo>
                      <a:lnTo>
                        <a:pt x="911419" y="54505"/>
                      </a:lnTo>
                      <a:close/>
                      <a:moveTo>
                        <a:pt x="3116799" y="2829"/>
                      </a:moveTo>
                      <a:lnTo>
                        <a:pt x="3128886" y="7973"/>
                      </a:lnTo>
                      <a:cubicBezTo>
                        <a:pt x="3124552" y="14402"/>
                        <a:pt x="3119912" y="20767"/>
                        <a:pt x="3114966" y="27068"/>
                      </a:cubicBezTo>
                      <a:cubicBezTo>
                        <a:pt x="3110021" y="33369"/>
                        <a:pt x="3105317" y="38834"/>
                        <a:pt x="3100854" y="43463"/>
                      </a:cubicBezTo>
                      <a:lnTo>
                        <a:pt x="3091338" y="38834"/>
                      </a:lnTo>
                      <a:cubicBezTo>
                        <a:pt x="3095614" y="33829"/>
                        <a:pt x="3100114" y="27957"/>
                        <a:pt x="3104840" y="21217"/>
                      </a:cubicBezTo>
                      <a:cubicBezTo>
                        <a:pt x="3109566" y="14477"/>
                        <a:pt x="3113552" y="8348"/>
                        <a:pt x="3116799" y="2829"/>
                      </a:cubicBezTo>
                      <a:close/>
                      <a:moveTo>
                        <a:pt x="826551" y="1270"/>
                      </a:moveTo>
                      <a:lnTo>
                        <a:pt x="838381" y="4613"/>
                      </a:lnTo>
                      <a:cubicBezTo>
                        <a:pt x="834647" y="14290"/>
                        <a:pt x="830607" y="23869"/>
                        <a:pt x="826262" y="33353"/>
                      </a:cubicBezTo>
                      <a:cubicBezTo>
                        <a:pt x="821916" y="42836"/>
                        <a:pt x="817298" y="52030"/>
                        <a:pt x="812406" y="60935"/>
                      </a:cubicBezTo>
                      <a:lnTo>
                        <a:pt x="812406" y="232985"/>
                      </a:lnTo>
                      <a:lnTo>
                        <a:pt x="800319" y="232985"/>
                      </a:lnTo>
                      <a:lnTo>
                        <a:pt x="800319" y="81251"/>
                      </a:lnTo>
                      <a:cubicBezTo>
                        <a:pt x="795926" y="88211"/>
                        <a:pt x="791339" y="94801"/>
                        <a:pt x="786560" y="101022"/>
                      </a:cubicBezTo>
                      <a:cubicBezTo>
                        <a:pt x="781781" y="107242"/>
                        <a:pt x="776938" y="112997"/>
                        <a:pt x="772030" y="118285"/>
                      </a:cubicBezTo>
                      <a:cubicBezTo>
                        <a:pt x="771194" y="116876"/>
                        <a:pt x="770037" y="115065"/>
                        <a:pt x="768558" y="112852"/>
                      </a:cubicBezTo>
                      <a:cubicBezTo>
                        <a:pt x="767079" y="110639"/>
                        <a:pt x="765665" y="108764"/>
                        <a:pt x="764315" y="107226"/>
                      </a:cubicBezTo>
                      <a:cubicBezTo>
                        <a:pt x="776938" y="93955"/>
                        <a:pt x="788660" y="78064"/>
                        <a:pt x="799483" y="59552"/>
                      </a:cubicBezTo>
                      <a:cubicBezTo>
                        <a:pt x="810306" y="41041"/>
                        <a:pt x="819329" y="21614"/>
                        <a:pt x="826551" y="1270"/>
                      </a:cubicBezTo>
                      <a:close/>
                      <a:moveTo>
                        <a:pt x="1882502" y="1013"/>
                      </a:moveTo>
                      <a:lnTo>
                        <a:pt x="1895103" y="1013"/>
                      </a:lnTo>
                      <a:lnTo>
                        <a:pt x="1895103" y="40361"/>
                      </a:lnTo>
                      <a:cubicBezTo>
                        <a:pt x="1895109" y="43302"/>
                        <a:pt x="1895098" y="46227"/>
                        <a:pt x="1895071" y="49137"/>
                      </a:cubicBezTo>
                      <a:cubicBezTo>
                        <a:pt x="1895045" y="52046"/>
                        <a:pt x="1894970" y="55036"/>
                        <a:pt x="1894846" y="58106"/>
                      </a:cubicBezTo>
                      <a:lnTo>
                        <a:pt x="2004146" y="58106"/>
                      </a:lnTo>
                      <a:cubicBezTo>
                        <a:pt x="2004135" y="58293"/>
                        <a:pt x="2004092" y="59268"/>
                        <a:pt x="2004017" y="61031"/>
                      </a:cubicBezTo>
                      <a:cubicBezTo>
                        <a:pt x="2003942" y="62794"/>
                        <a:pt x="2003899" y="64219"/>
                        <a:pt x="2003888" y="65307"/>
                      </a:cubicBezTo>
                      <a:cubicBezTo>
                        <a:pt x="2001788" y="101203"/>
                        <a:pt x="1999674" y="130080"/>
                        <a:pt x="1997545" y="151936"/>
                      </a:cubicBezTo>
                      <a:cubicBezTo>
                        <a:pt x="1995416" y="173793"/>
                        <a:pt x="1993016" y="190306"/>
                        <a:pt x="1990344" y="201476"/>
                      </a:cubicBezTo>
                      <a:cubicBezTo>
                        <a:pt x="1987672" y="212646"/>
                        <a:pt x="1984472" y="220148"/>
                        <a:pt x="1980743" y="223984"/>
                      </a:cubicBezTo>
                      <a:cubicBezTo>
                        <a:pt x="1978128" y="226871"/>
                        <a:pt x="1975321" y="228875"/>
                        <a:pt x="1972320" y="229995"/>
                      </a:cubicBezTo>
                      <a:cubicBezTo>
                        <a:pt x="1969320" y="231115"/>
                        <a:pt x="1965612" y="231769"/>
                        <a:pt x="1961198" y="231956"/>
                      </a:cubicBezTo>
                      <a:cubicBezTo>
                        <a:pt x="1956777" y="232208"/>
                        <a:pt x="1950894" y="232219"/>
                        <a:pt x="1943549" y="231988"/>
                      </a:cubicBezTo>
                      <a:cubicBezTo>
                        <a:pt x="1936203" y="231758"/>
                        <a:pt x="1928456" y="231318"/>
                        <a:pt x="1920307" y="230670"/>
                      </a:cubicBezTo>
                      <a:cubicBezTo>
                        <a:pt x="1920060" y="228806"/>
                        <a:pt x="1919589" y="226748"/>
                        <a:pt x="1918892" y="224498"/>
                      </a:cubicBezTo>
                      <a:cubicBezTo>
                        <a:pt x="1918196" y="222248"/>
                        <a:pt x="1917210" y="220190"/>
                        <a:pt x="1915935" y="218326"/>
                      </a:cubicBezTo>
                      <a:cubicBezTo>
                        <a:pt x="1925381" y="219188"/>
                        <a:pt x="1933878" y="219713"/>
                        <a:pt x="1941427" y="219901"/>
                      </a:cubicBezTo>
                      <a:cubicBezTo>
                        <a:pt x="1948976" y="220088"/>
                        <a:pt x="1954452" y="220163"/>
                        <a:pt x="1957854" y="220126"/>
                      </a:cubicBezTo>
                      <a:cubicBezTo>
                        <a:pt x="1960517" y="220169"/>
                        <a:pt x="1962778" y="219955"/>
                        <a:pt x="1964637" y="219483"/>
                      </a:cubicBezTo>
                      <a:cubicBezTo>
                        <a:pt x="1966496" y="219012"/>
                        <a:pt x="1968179" y="218026"/>
                        <a:pt x="1969684" y="216526"/>
                      </a:cubicBezTo>
                      <a:cubicBezTo>
                        <a:pt x="1972920" y="213560"/>
                        <a:pt x="1975793" y="206861"/>
                        <a:pt x="1978304" y="196428"/>
                      </a:cubicBezTo>
                      <a:cubicBezTo>
                        <a:pt x="1980816" y="185995"/>
                        <a:pt x="1983099" y="170590"/>
                        <a:pt x="1985153" y="150212"/>
                      </a:cubicBezTo>
                      <a:cubicBezTo>
                        <a:pt x="1987207" y="129835"/>
                        <a:pt x="1989166" y="103248"/>
                        <a:pt x="1991030" y="70450"/>
                      </a:cubicBezTo>
                      <a:lnTo>
                        <a:pt x="1894332" y="70450"/>
                      </a:lnTo>
                      <a:cubicBezTo>
                        <a:pt x="1893414" y="88427"/>
                        <a:pt x="1890163" y="106966"/>
                        <a:pt x="1884578" y="126067"/>
                      </a:cubicBezTo>
                      <a:cubicBezTo>
                        <a:pt x="1878994" y="145167"/>
                        <a:pt x="1869380" y="163954"/>
                        <a:pt x="1855737" y="182426"/>
                      </a:cubicBezTo>
                      <a:cubicBezTo>
                        <a:pt x="1842094" y="200898"/>
                        <a:pt x="1822726" y="218180"/>
                        <a:pt x="1797634" y="234271"/>
                      </a:cubicBezTo>
                      <a:cubicBezTo>
                        <a:pt x="1796530" y="232653"/>
                        <a:pt x="1795073" y="230938"/>
                        <a:pt x="1793262" y="229127"/>
                      </a:cubicBezTo>
                      <a:cubicBezTo>
                        <a:pt x="1791451" y="227316"/>
                        <a:pt x="1789737" y="225859"/>
                        <a:pt x="1788119" y="224755"/>
                      </a:cubicBezTo>
                      <a:cubicBezTo>
                        <a:pt x="1812446" y="209367"/>
                        <a:pt x="1831200" y="192965"/>
                        <a:pt x="1844383" y="175549"/>
                      </a:cubicBezTo>
                      <a:cubicBezTo>
                        <a:pt x="1857565" y="158133"/>
                        <a:pt x="1866833" y="140473"/>
                        <a:pt x="1872186" y="122571"/>
                      </a:cubicBezTo>
                      <a:cubicBezTo>
                        <a:pt x="1877539" y="104669"/>
                        <a:pt x="1880635" y="87295"/>
                        <a:pt x="1881473" y="70450"/>
                      </a:cubicBezTo>
                      <a:lnTo>
                        <a:pt x="1795577" y="70450"/>
                      </a:lnTo>
                      <a:lnTo>
                        <a:pt x="1795577" y="58106"/>
                      </a:lnTo>
                      <a:lnTo>
                        <a:pt x="1882245" y="58106"/>
                      </a:lnTo>
                      <a:cubicBezTo>
                        <a:pt x="1882368" y="55036"/>
                        <a:pt x="1882443" y="52046"/>
                        <a:pt x="1882470" y="49137"/>
                      </a:cubicBezTo>
                      <a:cubicBezTo>
                        <a:pt x="1882497" y="46227"/>
                        <a:pt x="1882507" y="43302"/>
                        <a:pt x="1882502" y="40361"/>
                      </a:cubicBezTo>
                      <a:close/>
                      <a:moveTo>
                        <a:pt x="2204609" y="241"/>
                      </a:moveTo>
                      <a:lnTo>
                        <a:pt x="2216953" y="1270"/>
                      </a:lnTo>
                      <a:cubicBezTo>
                        <a:pt x="2215780" y="9301"/>
                        <a:pt x="2214398" y="17799"/>
                        <a:pt x="2212806" y="26763"/>
                      </a:cubicBezTo>
                      <a:cubicBezTo>
                        <a:pt x="2211215" y="35726"/>
                        <a:pt x="2209511" y="44802"/>
                        <a:pt x="2207695" y="53991"/>
                      </a:cubicBezTo>
                      <a:lnTo>
                        <a:pt x="2250386" y="53991"/>
                      </a:lnTo>
                      <a:lnTo>
                        <a:pt x="2252700" y="53477"/>
                      </a:lnTo>
                      <a:lnTo>
                        <a:pt x="2260416" y="55534"/>
                      </a:lnTo>
                      <a:cubicBezTo>
                        <a:pt x="2258214" y="79023"/>
                        <a:pt x="2254710" y="100068"/>
                        <a:pt x="2249904" y="118670"/>
                      </a:cubicBezTo>
                      <a:cubicBezTo>
                        <a:pt x="2245098" y="137273"/>
                        <a:pt x="2239086" y="153689"/>
                        <a:pt x="2231869" y="167919"/>
                      </a:cubicBezTo>
                      <a:cubicBezTo>
                        <a:pt x="2238342" y="173208"/>
                        <a:pt x="2244235" y="178383"/>
                        <a:pt x="2249550" y="183446"/>
                      </a:cubicBezTo>
                      <a:cubicBezTo>
                        <a:pt x="2254865" y="188510"/>
                        <a:pt x="2259344" y="193364"/>
                        <a:pt x="2262987" y="198009"/>
                      </a:cubicBezTo>
                      <a:lnTo>
                        <a:pt x="2254244" y="208039"/>
                      </a:lnTo>
                      <a:cubicBezTo>
                        <a:pt x="2250980" y="203753"/>
                        <a:pt x="2246898" y="199145"/>
                        <a:pt x="2241996" y="194216"/>
                      </a:cubicBezTo>
                      <a:cubicBezTo>
                        <a:pt x="2237093" y="189286"/>
                        <a:pt x="2231660" y="184293"/>
                        <a:pt x="2225697" y="179235"/>
                      </a:cubicBezTo>
                      <a:cubicBezTo>
                        <a:pt x="2218234" y="191424"/>
                        <a:pt x="2209886" y="201958"/>
                        <a:pt x="2200654" y="210836"/>
                      </a:cubicBezTo>
                      <a:cubicBezTo>
                        <a:pt x="2191423" y="219713"/>
                        <a:pt x="2181340" y="227097"/>
                        <a:pt x="2170404" y="232985"/>
                      </a:cubicBezTo>
                      <a:cubicBezTo>
                        <a:pt x="2169563" y="231265"/>
                        <a:pt x="2168352" y="229497"/>
                        <a:pt x="2166772" y="227680"/>
                      </a:cubicBezTo>
                      <a:cubicBezTo>
                        <a:pt x="2165191" y="225864"/>
                        <a:pt x="2163659" y="224289"/>
                        <a:pt x="2162175" y="222955"/>
                      </a:cubicBezTo>
                      <a:cubicBezTo>
                        <a:pt x="2172869" y="217811"/>
                        <a:pt x="2182728" y="210932"/>
                        <a:pt x="2191750" y="202317"/>
                      </a:cubicBezTo>
                      <a:cubicBezTo>
                        <a:pt x="2200772" y="193701"/>
                        <a:pt x="2208830" y="183350"/>
                        <a:pt x="2215924" y="171263"/>
                      </a:cubicBezTo>
                      <a:cubicBezTo>
                        <a:pt x="2209190" y="165701"/>
                        <a:pt x="2202214" y="160365"/>
                        <a:pt x="2194997" y="155254"/>
                      </a:cubicBezTo>
                      <a:cubicBezTo>
                        <a:pt x="2187780" y="150142"/>
                        <a:pt x="2180611" y="145449"/>
                        <a:pt x="2173490" y="141173"/>
                      </a:cubicBezTo>
                      <a:cubicBezTo>
                        <a:pt x="2176855" y="131251"/>
                        <a:pt x="2180220" y="119785"/>
                        <a:pt x="2183585" y="106776"/>
                      </a:cubicBezTo>
                      <a:cubicBezTo>
                        <a:pt x="2186949" y="93767"/>
                        <a:pt x="2190186" y="80116"/>
                        <a:pt x="2193293" y="65821"/>
                      </a:cubicBezTo>
                      <a:lnTo>
                        <a:pt x="2165775" y="65821"/>
                      </a:lnTo>
                      <a:lnTo>
                        <a:pt x="2165775" y="53991"/>
                      </a:lnTo>
                      <a:lnTo>
                        <a:pt x="2195865" y="53991"/>
                      </a:lnTo>
                      <a:cubicBezTo>
                        <a:pt x="2197676" y="44550"/>
                        <a:pt x="2199326" y="35271"/>
                        <a:pt x="2200815" y="26152"/>
                      </a:cubicBezTo>
                      <a:cubicBezTo>
                        <a:pt x="2202305" y="17033"/>
                        <a:pt x="2203569" y="8396"/>
                        <a:pt x="2204609" y="241"/>
                      </a:cubicBezTo>
                      <a:close/>
                      <a:moveTo>
                        <a:pt x="1558852" y="241"/>
                      </a:moveTo>
                      <a:lnTo>
                        <a:pt x="1570682" y="241"/>
                      </a:lnTo>
                      <a:cubicBezTo>
                        <a:pt x="1570698" y="10164"/>
                        <a:pt x="1570666" y="20151"/>
                        <a:pt x="1570586" y="30202"/>
                      </a:cubicBezTo>
                      <a:cubicBezTo>
                        <a:pt x="1570505" y="40253"/>
                        <a:pt x="1570280" y="50240"/>
                        <a:pt x="1569911" y="60163"/>
                      </a:cubicBezTo>
                      <a:lnTo>
                        <a:pt x="1629061" y="60163"/>
                      </a:lnTo>
                      <a:lnTo>
                        <a:pt x="1629061" y="67621"/>
                      </a:lnTo>
                      <a:cubicBezTo>
                        <a:pt x="1628072" y="103842"/>
                        <a:pt x="1627021" y="132785"/>
                        <a:pt x="1625908" y="154451"/>
                      </a:cubicBezTo>
                      <a:cubicBezTo>
                        <a:pt x="1624795" y="176117"/>
                        <a:pt x="1623382" y="192297"/>
                        <a:pt x="1621669" y="202991"/>
                      </a:cubicBezTo>
                      <a:cubicBezTo>
                        <a:pt x="1619956" y="213684"/>
                        <a:pt x="1617705" y="220682"/>
                        <a:pt x="1614916" y="223984"/>
                      </a:cubicBezTo>
                      <a:cubicBezTo>
                        <a:pt x="1612896" y="226636"/>
                        <a:pt x="1610571" y="228532"/>
                        <a:pt x="1607940" y="229674"/>
                      </a:cubicBezTo>
                      <a:cubicBezTo>
                        <a:pt x="1605310" y="230815"/>
                        <a:pt x="1602149" y="231490"/>
                        <a:pt x="1598457" y="231699"/>
                      </a:cubicBezTo>
                      <a:cubicBezTo>
                        <a:pt x="1594315" y="231940"/>
                        <a:pt x="1589032" y="231972"/>
                        <a:pt x="1582608" y="231795"/>
                      </a:cubicBezTo>
                      <a:cubicBezTo>
                        <a:pt x="1576184" y="231619"/>
                        <a:pt x="1569552" y="231329"/>
                        <a:pt x="1562709" y="230927"/>
                      </a:cubicBezTo>
                      <a:cubicBezTo>
                        <a:pt x="1562452" y="228945"/>
                        <a:pt x="1562002" y="226866"/>
                        <a:pt x="1561359" y="224691"/>
                      </a:cubicBezTo>
                      <a:cubicBezTo>
                        <a:pt x="1560716" y="222516"/>
                        <a:pt x="1559881" y="220565"/>
                        <a:pt x="1558852" y="218840"/>
                      </a:cubicBezTo>
                      <a:cubicBezTo>
                        <a:pt x="1566873" y="219456"/>
                        <a:pt x="1574106" y="219831"/>
                        <a:pt x="1580551" y="219965"/>
                      </a:cubicBezTo>
                      <a:cubicBezTo>
                        <a:pt x="1586997" y="220099"/>
                        <a:pt x="1591593" y="220153"/>
                        <a:pt x="1594342" y="220126"/>
                      </a:cubicBezTo>
                      <a:cubicBezTo>
                        <a:pt x="1596630" y="220297"/>
                        <a:pt x="1598548" y="220147"/>
                        <a:pt x="1600096" y="219676"/>
                      </a:cubicBezTo>
                      <a:cubicBezTo>
                        <a:pt x="1601645" y="219204"/>
                        <a:pt x="1602984" y="218154"/>
                        <a:pt x="1604115" y="216526"/>
                      </a:cubicBezTo>
                      <a:cubicBezTo>
                        <a:pt x="1606328" y="214179"/>
                        <a:pt x="1608217" y="208013"/>
                        <a:pt x="1609782" y="198028"/>
                      </a:cubicBezTo>
                      <a:cubicBezTo>
                        <a:pt x="1611347" y="188043"/>
                        <a:pt x="1612684" y="172885"/>
                        <a:pt x="1613792" y="152556"/>
                      </a:cubicBezTo>
                      <a:cubicBezTo>
                        <a:pt x="1614900" y="132226"/>
                        <a:pt x="1615875" y="105372"/>
                        <a:pt x="1616716" y="71993"/>
                      </a:cubicBezTo>
                      <a:lnTo>
                        <a:pt x="1569139" y="71993"/>
                      </a:lnTo>
                      <a:cubicBezTo>
                        <a:pt x="1568036" y="94406"/>
                        <a:pt x="1565242" y="115761"/>
                        <a:pt x="1560757" y="136058"/>
                      </a:cubicBezTo>
                      <a:cubicBezTo>
                        <a:pt x="1556272" y="156356"/>
                        <a:pt x="1549001" y="174854"/>
                        <a:pt x="1538945" y="191551"/>
                      </a:cubicBezTo>
                      <a:cubicBezTo>
                        <a:pt x="1528888" y="208248"/>
                        <a:pt x="1514950" y="222402"/>
                        <a:pt x="1497130" y="234013"/>
                      </a:cubicBezTo>
                      <a:cubicBezTo>
                        <a:pt x="1496155" y="232524"/>
                        <a:pt x="1494762" y="230938"/>
                        <a:pt x="1492951" y="229256"/>
                      </a:cubicBezTo>
                      <a:cubicBezTo>
                        <a:pt x="1491140" y="227573"/>
                        <a:pt x="1489361" y="226245"/>
                        <a:pt x="1487615" y="225269"/>
                      </a:cubicBezTo>
                      <a:cubicBezTo>
                        <a:pt x="1504844" y="214676"/>
                        <a:pt x="1518334" y="201487"/>
                        <a:pt x="1528086" y="185703"/>
                      </a:cubicBezTo>
                      <a:cubicBezTo>
                        <a:pt x="1537838" y="169918"/>
                        <a:pt x="1544890" y="152348"/>
                        <a:pt x="1549241" y="132991"/>
                      </a:cubicBezTo>
                      <a:cubicBezTo>
                        <a:pt x="1553593" y="113635"/>
                        <a:pt x="1556282" y="93302"/>
                        <a:pt x="1557309" y="71993"/>
                      </a:cubicBezTo>
                      <a:lnTo>
                        <a:pt x="1510760" y="71993"/>
                      </a:lnTo>
                      <a:lnTo>
                        <a:pt x="1510760" y="60163"/>
                      </a:lnTo>
                      <a:lnTo>
                        <a:pt x="1558080" y="60163"/>
                      </a:lnTo>
                      <a:cubicBezTo>
                        <a:pt x="1558450" y="50240"/>
                        <a:pt x="1558675" y="40253"/>
                        <a:pt x="1558756" y="30202"/>
                      </a:cubicBezTo>
                      <a:cubicBezTo>
                        <a:pt x="1558836" y="20151"/>
                        <a:pt x="1558868" y="10164"/>
                        <a:pt x="1558852" y="241"/>
                      </a:cubicBezTo>
                      <a:close/>
                      <a:moveTo>
                        <a:pt x="42434" y="241"/>
                      </a:moveTo>
                      <a:lnTo>
                        <a:pt x="54778" y="1270"/>
                      </a:lnTo>
                      <a:cubicBezTo>
                        <a:pt x="53605" y="9301"/>
                        <a:pt x="52223" y="17799"/>
                        <a:pt x="50631" y="26763"/>
                      </a:cubicBezTo>
                      <a:cubicBezTo>
                        <a:pt x="49040" y="35726"/>
                        <a:pt x="47336" y="44802"/>
                        <a:pt x="45520" y="53991"/>
                      </a:cubicBezTo>
                      <a:lnTo>
                        <a:pt x="88211" y="53991"/>
                      </a:lnTo>
                      <a:lnTo>
                        <a:pt x="90526" y="53477"/>
                      </a:lnTo>
                      <a:lnTo>
                        <a:pt x="98241" y="55534"/>
                      </a:lnTo>
                      <a:cubicBezTo>
                        <a:pt x="96039" y="79023"/>
                        <a:pt x="92535" y="100068"/>
                        <a:pt x="87729" y="118670"/>
                      </a:cubicBezTo>
                      <a:cubicBezTo>
                        <a:pt x="82923" y="137273"/>
                        <a:pt x="76911" y="153689"/>
                        <a:pt x="69694" y="167919"/>
                      </a:cubicBezTo>
                      <a:cubicBezTo>
                        <a:pt x="76167" y="173208"/>
                        <a:pt x="82060" y="178383"/>
                        <a:pt x="87375" y="183446"/>
                      </a:cubicBezTo>
                      <a:cubicBezTo>
                        <a:pt x="92690" y="188510"/>
                        <a:pt x="97169" y="193364"/>
                        <a:pt x="100813" y="198009"/>
                      </a:cubicBezTo>
                      <a:lnTo>
                        <a:pt x="92069" y="208039"/>
                      </a:lnTo>
                      <a:cubicBezTo>
                        <a:pt x="88806" y="203753"/>
                        <a:pt x="84723" y="199145"/>
                        <a:pt x="79821" y="194216"/>
                      </a:cubicBezTo>
                      <a:cubicBezTo>
                        <a:pt x="74918" y="189286"/>
                        <a:pt x="69486" y="184293"/>
                        <a:pt x="63522" y="179235"/>
                      </a:cubicBezTo>
                      <a:cubicBezTo>
                        <a:pt x="56059" y="191424"/>
                        <a:pt x="47711" y="201958"/>
                        <a:pt x="38480" y="210836"/>
                      </a:cubicBezTo>
                      <a:cubicBezTo>
                        <a:pt x="29248" y="219713"/>
                        <a:pt x="19165" y="227097"/>
                        <a:pt x="8230" y="232985"/>
                      </a:cubicBezTo>
                      <a:cubicBezTo>
                        <a:pt x="7388" y="231265"/>
                        <a:pt x="6178" y="229497"/>
                        <a:pt x="4597" y="227680"/>
                      </a:cubicBezTo>
                      <a:cubicBezTo>
                        <a:pt x="3016" y="225864"/>
                        <a:pt x="1484" y="224289"/>
                        <a:pt x="0" y="222955"/>
                      </a:cubicBezTo>
                      <a:cubicBezTo>
                        <a:pt x="10694" y="217811"/>
                        <a:pt x="20553" y="210932"/>
                        <a:pt x="29575" y="202317"/>
                      </a:cubicBezTo>
                      <a:cubicBezTo>
                        <a:pt x="38598" y="193701"/>
                        <a:pt x="46656" y="183350"/>
                        <a:pt x="53750" y="171263"/>
                      </a:cubicBezTo>
                      <a:cubicBezTo>
                        <a:pt x="47015" y="165701"/>
                        <a:pt x="40039" y="160365"/>
                        <a:pt x="32822" y="155254"/>
                      </a:cubicBezTo>
                      <a:cubicBezTo>
                        <a:pt x="25605" y="150142"/>
                        <a:pt x="18436" y="145449"/>
                        <a:pt x="11316" y="141173"/>
                      </a:cubicBezTo>
                      <a:cubicBezTo>
                        <a:pt x="14680" y="131251"/>
                        <a:pt x="18045" y="119785"/>
                        <a:pt x="21410" y="106776"/>
                      </a:cubicBezTo>
                      <a:cubicBezTo>
                        <a:pt x="24775" y="93767"/>
                        <a:pt x="28011" y="80116"/>
                        <a:pt x="31118" y="65821"/>
                      </a:cubicBezTo>
                      <a:lnTo>
                        <a:pt x="3600" y="65821"/>
                      </a:lnTo>
                      <a:lnTo>
                        <a:pt x="3600" y="53991"/>
                      </a:lnTo>
                      <a:lnTo>
                        <a:pt x="33690" y="53991"/>
                      </a:lnTo>
                      <a:cubicBezTo>
                        <a:pt x="35501" y="44550"/>
                        <a:pt x="37151" y="35271"/>
                        <a:pt x="38641" y="26152"/>
                      </a:cubicBezTo>
                      <a:cubicBezTo>
                        <a:pt x="40130" y="17033"/>
                        <a:pt x="41394" y="8396"/>
                        <a:pt x="42434" y="241"/>
                      </a:cubicBezTo>
                      <a:close/>
                      <a:moveTo>
                        <a:pt x="3037846" y="0"/>
                      </a:moveTo>
                      <a:lnTo>
                        <a:pt x="3050190" y="0"/>
                      </a:lnTo>
                      <a:lnTo>
                        <a:pt x="3050190" y="43463"/>
                      </a:lnTo>
                      <a:lnTo>
                        <a:pt x="3100854" y="43463"/>
                      </a:lnTo>
                      <a:lnTo>
                        <a:pt x="3152032" y="43463"/>
                      </a:lnTo>
                      <a:lnTo>
                        <a:pt x="3152032" y="96157"/>
                      </a:lnTo>
                      <a:lnTo>
                        <a:pt x="3140202" y="96157"/>
                      </a:lnTo>
                      <a:lnTo>
                        <a:pt x="3140202" y="54746"/>
                      </a:lnTo>
                      <a:lnTo>
                        <a:pt x="2948864" y="54746"/>
                      </a:lnTo>
                      <a:lnTo>
                        <a:pt x="2948864" y="96157"/>
                      </a:lnTo>
                      <a:lnTo>
                        <a:pt x="2937291" y="96157"/>
                      </a:lnTo>
                      <a:lnTo>
                        <a:pt x="2937291" y="43463"/>
                      </a:lnTo>
                      <a:lnTo>
                        <a:pt x="2985382" y="43463"/>
                      </a:lnTo>
                      <a:cubicBezTo>
                        <a:pt x="2982806" y="38405"/>
                        <a:pt x="2979344" y="32704"/>
                        <a:pt x="2974999" y="26361"/>
                      </a:cubicBezTo>
                      <a:cubicBezTo>
                        <a:pt x="2970654" y="20017"/>
                        <a:pt x="2966228" y="14059"/>
                        <a:pt x="2961722" y="8487"/>
                      </a:cubicBezTo>
                      <a:lnTo>
                        <a:pt x="2972524" y="3858"/>
                      </a:lnTo>
                      <a:cubicBezTo>
                        <a:pt x="2977437" y="9446"/>
                        <a:pt x="2982205" y="15436"/>
                        <a:pt x="2986829" y="21828"/>
                      </a:cubicBezTo>
                      <a:cubicBezTo>
                        <a:pt x="2991453" y="28220"/>
                        <a:pt x="2995000" y="33888"/>
                        <a:pt x="2997470" y="38834"/>
                      </a:cubicBezTo>
                      <a:lnTo>
                        <a:pt x="2987954" y="43463"/>
                      </a:lnTo>
                      <a:lnTo>
                        <a:pt x="3037846" y="4346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462235" y="2983819"/>
                  <a:ext cx="90487" cy="90487"/>
                </a:xfrm>
                <a:prstGeom prst="ellipse">
                  <a:avLst/>
                </a:prstGeom>
                <a:solidFill>
                  <a:srgbClr val="4FA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8" name="图片 17" descr="图片包含 文字, 纵横字谜&#10;&#10;描述已自动生成"/>
            <p:cNvPicPr>
              <a:picLocks noChangeAspect="1"/>
            </p:cNvPicPr>
            <p:nvPr/>
          </p:nvPicPr>
          <p:blipFill>
            <a:blip r:embed="rId5" cstate="screen"/>
            <a:stretch>
              <a:fillRect/>
            </a:stretch>
          </p:blipFill>
          <p:spPr>
            <a:xfrm>
              <a:off x="9277354" y="4824819"/>
              <a:ext cx="1765293" cy="176529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p:cNvSpPr/>
          <p:nvPr userDrawn="1"/>
        </p:nvSpPr>
        <p:spPr>
          <a:xfrm>
            <a:off x="548640" y="287383"/>
            <a:ext cx="957943" cy="548640"/>
          </a:xfrm>
          <a:prstGeom prst="rect">
            <a:avLst/>
          </a:prstGeom>
          <a:solidFill>
            <a:srgbClr val="35B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rot="16200000" flipV="1">
            <a:off x="9985874" y="-40958"/>
            <a:ext cx="466725" cy="548640"/>
          </a:xfrm>
          <a:prstGeom prst="rect">
            <a:avLst/>
          </a:prstGeom>
          <a:solidFill>
            <a:srgbClr val="35B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548640" y="287383"/>
            <a:ext cx="957943" cy="548640"/>
          </a:xfrm>
          <a:prstGeom prst="rect">
            <a:avLst/>
          </a:prstGeom>
          <a:solidFill>
            <a:srgbClr val="35B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605157" y="338819"/>
            <a:ext cx="2031325" cy="646331"/>
          </a:xfrm>
          <a:prstGeom prst="rect">
            <a:avLst/>
          </a:prstGeom>
          <a:noFill/>
        </p:spPr>
        <p:txBody>
          <a:bodyPr wrap="none" rtlCol="0">
            <a:spAutoFit/>
          </a:bodyPr>
          <a:lstStyle/>
          <a:p>
            <a:pPr algn="l"/>
            <a:r>
              <a:rPr lang="zh-CN" altLang="en-US" sz="3600" b="1" dirty="0">
                <a:latin typeface="+mj-ea"/>
                <a:ea typeface="+mj-ea"/>
              </a:rPr>
              <a:t>创始团队</a:t>
            </a:r>
            <a:endParaRPr lang="zh-CN" altLang="en-US" sz="36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79A597-6350-45ED-89B3-B329F91428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C2C732-0D13-4035-9271-E8951FDDA19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9A597-6350-45ED-89B3-B329F914280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2C732-0D13-4035-9271-E8951FDDA19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5.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tags" Target="../tags/tag13.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4" Type="http://schemas.openxmlformats.org/officeDocument/2006/relationships/notesSlide" Target="../notesSlides/notesSlide7.xml"/><Relationship Id="rId43" Type="http://schemas.openxmlformats.org/officeDocument/2006/relationships/slideLayout" Target="../slideLayouts/slideLayout1.xml"/><Relationship Id="rId42" Type="http://schemas.openxmlformats.org/officeDocument/2006/relationships/tags" Target="../tags/tag53.xml"/><Relationship Id="rId41" Type="http://schemas.openxmlformats.org/officeDocument/2006/relationships/tags" Target="../tags/tag52.xml"/><Relationship Id="rId40" Type="http://schemas.openxmlformats.org/officeDocument/2006/relationships/tags" Target="../tags/tag51.xml"/><Relationship Id="rId4" Type="http://schemas.openxmlformats.org/officeDocument/2006/relationships/tags" Target="../tags/tag15.xml"/><Relationship Id="rId39" Type="http://schemas.openxmlformats.org/officeDocument/2006/relationships/tags" Target="../tags/tag50.xml"/><Relationship Id="rId38" Type="http://schemas.openxmlformats.org/officeDocument/2006/relationships/tags" Target="../tags/tag49.xml"/><Relationship Id="rId37" Type="http://schemas.openxmlformats.org/officeDocument/2006/relationships/tags" Target="../tags/tag48.xml"/><Relationship Id="rId36" Type="http://schemas.openxmlformats.org/officeDocument/2006/relationships/tags" Target="../tags/tag47.xml"/><Relationship Id="rId35" Type="http://schemas.openxmlformats.org/officeDocument/2006/relationships/tags" Target="../tags/tag46.xml"/><Relationship Id="rId34" Type="http://schemas.openxmlformats.org/officeDocument/2006/relationships/tags" Target="../tags/tag45.xml"/><Relationship Id="rId33" Type="http://schemas.openxmlformats.org/officeDocument/2006/relationships/tags" Target="../tags/tag44.xml"/><Relationship Id="rId32" Type="http://schemas.openxmlformats.org/officeDocument/2006/relationships/tags" Target="../tags/tag43.xml"/><Relationship Id="rId31" Type="http://schemas.openxmlformats.org/officeDocument/2006/relationships/tags" Target="../tags/tag42.xml"/><Relationship Id="rId30" Type="http://schemas.openxmlformats.org/officeDocument/2006/relationships/tags" Target="../tags/tag41.xml"/><Relationship Id="rId3" Type="http://schemas.openxmlformats.org/officeDocument/2006/relationships/tags" Target="../tags/tag14.xml"/><Relationship Id="rId29" Type="http://schemas.openxmlformats.org/officeDocument/2006/relationships/tags" Target="../tags/tag40.xml"/><Relationship Id="rId28" Type="http://schemas.openxmlformats.org/officeDocument/2006/relationships/tags" Target="../tags/tag39.xml"/><Relationship Id="rId27" Type="http://schemas.openxmlformats.org/officeDocument/2006/relationships/tags" Target="../tags/tag38.xml"/><Relationship Id="rId26" Type="http://schemas.openxmlformats.org/officeDocument/2006/relationships/tags" Target="../tags/tag37.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slide" Target="slide1.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6.jpe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6.xml"/><Relationship Id="rId4" Type="http://schemas.openxmlformats.org/officeDocument/2006/relationships/image" Target="../media/image18.jpeg"/><Relationship Id="rId3" Type="http://schemas.openxmlformats.org/officeDocument/2006/relationships/tags" Target="../tags/tag55.xml"/><Relationship Id="rId2" Type="http://schemas.openxmlformats.org/officeDocument/2006/relationships/image" Target="../media/image17.jpeg"/><Relationship Id="rId1" Type="http://schemas.openxmlformats.org/officeDocument/2006/relationships/tags" Target="../tags/tag54.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9.xml"/><Relationship Id="rId4" Type="http://schemas.openxmlformats.org/officeDocument/2006/relationships/image" Target="../media/image1.svg"/><Relationship Id="rId3" Type="http://schemas.openxmlformats.org/officeDocument/2006/relationships/image" Target="../media/image7.png"/><Relationship Id="rId2" Type="http://schemas.openxmlformats.org/officeDocument/2006/relationships/tags" Target="../tags/tag6.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5.jpeg"/><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9.xml"/><Relationship Id="rId4" Type="http://schemas.openxmlformats.org/officeDocument/2006/relationships/image" Target="../media/image1.svg"/><Relationship Id="rId3" Type="http://schemas.openxmlformats.org/officeDocument/2006/relationships/image" Target="../media/image7.png"/><Relationship Id="rId2" Type="http://schemas.openxmlformats.org/officeDocument/2006/relationships/tags" Target="../tags/tag7.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9.xml"/><Relationship Id="rId4" Type="http://schemas.openxmlformats.org/officeDocument/2006/relationships/image" Target="../media/image1.svg"/><Relationship Id="rId3" Type="http://schemas.openxmlformats.org/officeDocument/2006/relationships/image" Target="../media/image7.png"/><Relationship Id="rId2" Type="http://schemas.openxmlformats.org/officeDocument/2006/relationships/tags" Target="../tags/tag8.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image" Target="../media/image1.svg"/><Relationship Id="rId3" Type="http://schemas.openxmlformats.org/officeDocument/2006/relationships/image" Target="../media/image7.png"/><Relationship Id="rId2" Type="http://schemas.openxmlformats.org/officeDocument/2006/relationships/tags" Target="../tags/tag9.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image" Target="../media/image1.svg"/><Relationship Id="rId3" Type="http://schemas.openxmlformats.org/officeDocument/2006/relationships/image" Target="../media/image7.png"/><Relationship Id="rId2" Type="http://schemas.openxmlformats.org/officeDocument/2006/relationships/tags" Target="../tags/tag10.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image" Target="../media/image1.svg"/><Relationship Id="rId3" Type="http://schemas.openxmlformats.org/officeDocument/2006/relationships/image" Target="../media/image7.png"/><Relationship Id="rId2" Type="http://schemas.openxmlformats.org/officeDocument/2006/relationships/tags" Target="../tags/tag1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图片 10" descr="图片包含 水, 冲浪, 波浪, 骑&#10;&#10;描述已自动生成"/>
          <p:cNvPicPr>
            <a:picLocks noChangeAspect="1"/>
          </p:cNvPicPr>
          <p:nvPr>
            <p:custDataLst>
              <p:tags r:id="rId1"/>
            </p:custDataLst>
          </p:nvPr>
        </p:nvPicPr>
        <p:blipFill rotWithShape="1">
          <a:blip r:embed="rId2" cstate="screen"/>
          <a:srcRect/>
          <a:stretch>
            <a:fillRect/>
          </a:stretch>
        </p:blipFill>
        <p:spPr>
          <a:xfrm>
            <a:off x="0" y="0"/>
            <a:ext cx="12192000" cy="6858000"/>
          </a:xfrm>
          <a:prstGeom prst="rect">
            <a:avLst/>
          </a:prstGeom>
        </p:spPr>
      </p:pic>
      <p:sp>
        <p:nvSpPr>
          <p:cNvPr id="2" name="PA-矩形 9"/>
          <p:cNvSpPr/>
          <p:nvPr>
            <p:custDataLst>
              <p:tags r:id="rId3"/>
            </p:custDataLst>
          </p:nvPr>
        </p:nvSpPr>
        <p:spPr>
          <a:xfrm>
            <a:off x="2609850" y="2035810"/>
            <a:ext cx="6748145" cy="1353820"/>
          </a:xfrm>
          <a:prstGeom prst="rect">
            <a:avLst/>
          </a:prstGeom>
          <a:solidFill>
            <a:srgbClr val="31B19F">
              <a:alpha val="78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PA-矩形 9"/>
          <p:cNvSpPr/>
          <p:nvPr>
            <p:custDataLst>
              <p:tags r:id="rId4"/>
            </p:custDataLst>
          </p:nvPr>
        </p:nvSpPr>
        <p:spPr>
          <a:xfrm>
            <a:off x="2786919" y="2239933"/>
            <a:ext cx="6410103" cy="984309"/>
          </a:xfrm>
          <a:prstGeom prst="rect">
            <a:avLst/>
          </a:prstGeom>
          <a:solidFill>
            <a:srgbClr val="31B19F">
              <a:alpha val="95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文本框 13"/>
          <p:cNvSpPr txBox="1"/>
          <p:nvPr>
            <p:custDataLst>
              <p:tags r:id="rId5"/>
            </p:custDataLst>
          </p:nvPr>
        </p:nvSpPr>
        <p:spPr>
          <a:xfrm>
            <a:off x="2668169" y="2347367"/>
            <a:ext cx="6410103" cy="769441"/>
          </a:xfrm>
          <a:prstGeom prst="rect">
            <a:avLst/>
          </a:prstGeom>
          <a:noFill/>
        </p:spPr>
        <p:txBody>
          <a:bodyPr wrap="square" rtlCol="0">
            <a:spAutoFit/>
          </a:bodyPr>
          <a:lstStyle/>
          <a:p>
            <a:pPr algn="dist"/>
            <a:r>
              <a:rPr lang="en-US" altLang="zh-CN" sz="4400" b="1" dirty="0">
                <a:solidFill>
                  <a:schemeClr val="bg1"/>
                </a:solidFill>
                <a:latin typeface="+mj-ea"/>
                <a:ea typeface="+mj-ea"/>
              </a:rPr>
              <a:t>《</a:t>
            </a:r>
            <a:r>
              <a:rPr lang="zh-CN" altLang="en-US" sz="4400" b="1" dirty="0">
                <a:solidFill>
                  <a:schemeClr val="bg1"/>
                </a:solidFill>
                <a:latin typeface="+mj-ea"/>
                <a:ea typeface="+mj-ea"/>
              </a:rPr>
              <a:t>海水的盐度</a:t>
            </a:r>
            <a:r>
              <a:rPr lang="en-US" altLang="zh-CN" sz="4400" b="1" dirty="0">
                <a:solidFill>
                  <a:schemeClr val="bg1"/>
                </a:solidFill>
                <a:latin typeface="+mj-ea"/>
                <a:ea typeface="+mj-ea"/>
              </a:rPr>
              <a:t>》</a:t>
            </a:r>
            <a:r>
              <a:rPr lang="zh-CN" altLang="en-US" sz="4400" b="1" dirty="0">
                <a:solidFill>
                  <a:schemeClr val="bg1"/>
                </a:solidFill>
                <a:latin typeface="+mj-ea"/>
                <a:ea typeface="+mj-ea"/>
              </a:rPr>
              <a:t>教学设计 </a:t>
            </a:r>
            <a:endParaRPr lang="zh-CN" altLang="en-US" sz="4400" b="1" dirty="0">
              <a:solidFill>
                <a:schemeClr val="bg1"/>
              </a:solidFill>
              <a:latin typeface="+mj-ea"/>
              <a:ea typeface="+mj-ea"/>
            </a:endParaRPr>
          </a:p>
        </p:txBody>
      </p:sp>
      <p:sp>
        <p:nvSpPr>
          <p:cNvPr id="3" name="PA-文本框 13"/>
          <p:cNvSpPr txBox="1"/>
          <p:nvPr>
            <p:custDataLst>
              <p:tags r:id="rId6"/>
            </p:custDataLst>
          </p:nvPr>
        </p:nvSpPr>
        <p:spPr>
          <a:xfrm>
            <a:off x="4210320" y="3496082"/>
            <a:ext cx="3846286" cy="460375"/>
          </a:xfrm>
          <a:prstGeom prst="rect">
            <a:avLst/>
          </a:prstGeom>
          <a:noFill/>
        </p:spPr>
        <p:txBody>
          <a:bodyPr wrap="square" rtlCol="0">
            <a:spAutoFit/>
          </a:bodyPr>
          <a:lstStyle/>
          <a:p>
            <a:pPr algn="ctr" fontAlgn="auto"/>
            <a:r>
              <a:rPr lang="zh-CN" altLang="en-US" sz="2400" b="1" dirty="0">
                <a:solidFill>
                  <a:schemeClr val="bg1"/>
                </a:solidFill>
                <a:latin typeface="+mj-ea"/>
                <a:ea typeface="+mj-ea"/>
              </a:rPr>
              <a:t>广州市执信中学  蔡国毅 </a:t>
            </a:r>
            <a:endParaRPr lang="zh-CN" altLang="en-US" sz="2400" b="1"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珠江口"/>
          <p:cNvPicPr>
            <a:picLocks noChangeAspect="1"/>
          </p:cNvPicPr>
          <p:nvPr/>
        </p:nvPicPr>
        <p:blipFill>
          <a:blip r:embed="rId1"/>
          <a:srcRect b="10015"/>
          <a:stretch>
            <a:fillRect/>
          </a:stretch>
        </p:blipFill>
        <p:spPr>
          <a:xfrm>
            <a:off x="686435" y="1058545"/>
            <a:ext cx="10912475" cy="5545455"/>
          </a:xfrm>
          <a:prstGeom prst="rect">
            <a:avLst/>
          </a:prstGeom>
        </p:spPr>
      </p:pic>
      <p:sp>
        <p:nvSpPr>
          <p:cNvPr id="2" name="文本框 1"/>
          <p:cNvSpPr txBox="1"/>
          <p:nvPr/>
        </p:nvSpPr>
        <p:spPr>
          <a:xfrm>
            <a:off x="1642745" y="347980"/>
            <a:ext cx="5872480" cy="521970"/>
          </a:xfrm>
          <a:prstGeom prst="rect">
            <a:avLst/>
          </a:prstGeom>
          <a:noFill/>
        </p:spPr>
        <p:txBody>
          <a:bodyPr wrap="none" rtlCol="0">
            <a:spAutoFit/>
          </a:bodyPr>
          <a:lstStyle/>
          <a:p>
            <a:pPr algn="l"/>
            <a:r>
              <a:rPr lang="zh-CN" altLang="en-US" sz="2800" b="1" dirty="0">
                <a:latin typeface="+mj-ea"/>
                <a:ea typeface="+mj-ea"/>
              </a:rPr>
              <a:t>第一站：珠江入海口：水体盐度测量   </a:t>
            </a:r>
            <a:endParaRPr lang="zh-CN" altLang="en-US" sz="2800" b="1" dirty="0">
              <a:latin typeface="+mj-ea"/>
              <a:ea typeface="+mj-ea"/>
            </a:endParaRPr>
          </a:p>
        </p:txBody>
      </p:sp>
      <p:sp>
        <p:nvSpPr>
          <p:cNvPr id="12" name="文本框 11"/>
          <p:cNvSpPr txBox="1"/>
          <p:nvPr/>
        </p:nvSpPr>
        <p:spPr>
          <a:xfrm>
            <a:off x="7435850" y="3382645"/>
            <a:ext cx="3517265" cy="3046988"/>
          </a:xfrm>
          <a:prstGeom prst="rect">
            <a:avLst/>
          </a:prstGeom>
          <a:solidFill>
            <a:schemeClr val="accent2">
              <a:lumMod val="20000"/>
              <a:lumOff val="80000"/>
              <a:alpha val="70000"/>
            </a:schemeClr>
          </a:solidFill>
          <a:ln w="28575" cmpd="sng">
            <a:solidFill>
              <a:schemeClr val="bg1"/>
            </a:solidFill>
            <a:prstDash val="solid"/>
          </a:ln>
        </p:spPr>
        <p:txBody>
          <a:bodyPr wrap="square" rtlCol="0">
            <a:spAutoFit/>
            <a:scene3d>
              <a:camera prst="orthographicFront"/>
              <a:lightRig rig="threePt" dir="t"/>
            </a:scene3d>
          </a:bodyPr>
          <a:lstStyle/>
          <a:p>
            <a:pPr algn="l"/>
            <a:r>
              <a:rPr lang="zh-CN" altLang="en-US" sz="3200" dirty="0">
                <a:solidFill>
                  <a:schemeClr val="tx1"/>
                </a:solidFill>
                <a:effectLst>
                  <a:outerShdw blurRad="38100" dist="19050" dir="2700000" algn="tl" rotWithShape="0">
                    <a:schemeClr val="dk1">
                      <a:alpha val="40000"/>
                    </a:schemeClr>
                  </a:outerShdw>
                </a:effectLst>
                <a:latin typeface="+mj-ea"/>
                <a:ea typeface="+mj-ea"/>
              </a:rPr>
              <a:t>结合</a:t>
            </a:r>
            <a:r>
              <a:rPr lang="en-US" altLang="zh-CN" sz="3200" dirty="0">
                <a:solidFill>
                  <a:schemeClr val="tx1"/>
                </a:solidFill>
                <a:effectLst>
                  <a:outerShdw blurRad="38100" dist="19050" dir="2700000" algn="tl" rotWithShape="0">
                    <a:schemeClr val="dk1">
                      <a:alpha val="40000"/>
                    </a:schemeClr>
                  </a:outerShdw>
                </a:effectLst>
                <a:latin typeface="+mj-ea"/>
                <a:ea typeface="+mj-ea"/>
              </a:rPr>
              <a:t>A</a:t>
            </a:r>
            <a:r>
              <a:rPr lang="zh-CN" altLang="en-US" sz="3200" dirty="0">
                <a:solidFill>
                  <a:schemeClr val="tx1"/>
                </a:solidFill>
                <a:effectLst>
                  <a:outerShdw blurRad="38100" dist="19050" dir="2700000" algn="tl" rotWithShape="0">
                    <a:schemeClr val="dk1">
                      <a:alpha val="40000"/>
                    </a:schemeClr>
                  </a:outerShdw>
                </a:effectLst>
                <a:latin typeface="+mj-ea"/>
                <a:ea typeface="+mj-ea"/>
              </a:rPr>
              <a:t>、</a:t>
            </a:r>
            <a:r>
              <a:rPr lang="en-US" altLang="zh-CN" sz="3200" dirty="0">
                <a:solidFill>
                  <a:schemeClr val="tx1"/>
                </a:solidFill>
                <a:effectLst>
                  <a:outerShdw blurRad="38100" dist="19050" dir="2700000" algn="tl" rotWithShape="0">
                    <a:schemeClr val="dk1">
                      <a:alpha val="40000"/>
                    </a:schemeClr>
                  </a:outerShdw>
                </a:effectLst>
                <a:latin typeface="+mj-ea"/>
                <a:ea typeface="+mj-ea"/>
              </a:rPr>
              <a:t>B</a:t>
            </a:r>
            <a:r>
              <a:rPr lang="zh-CN" altLang="en-US" sz="3200" dirty="0">
                <a:solidFill>
                  <a:schemeClr val="tx1"/>
                </a:solidFill>
                <a:effectLst>
                  <a:outerShdw blurRad="38100" dist="19050" dir="2700000" algn="tl" rotWithShape="0">
                    <a:schemeClr val="dk1">
                      <a:alpha val="40000"/>
                    </a:schemeClr>
                  </a:outerShdw>
                </a:effectLst>
                <a:latin typeface="+mj-ea"/>
                <a:ea typeface="+mj-ea"/>
              </a:rPr>
              <a:t>、</a:t>
            </a:r>
            <a:r>
              <a:rPr lang="en-US" altLang="zh-CN" sz="3200" dirty="0">
                <a:solidFill>
                  <a:schemeClr val="tx1"/>
                </a:solidFill>
                <a:effectLst>
                  <a:outerShdw blurRad="38100" dist="19050" dir="2700000" algn="tl" rotWithShape="0">
                    <a:schemeClr val="dk1">
                      <a:alpha val="40000"/>
                    </a:schemeClr>
                  </a:outerShdw>
                </a:effectLst>
                <a:latin typeface="+mj-ea"/>
                <a:ea typeface="+mj-ea"/>
              </a:rPr>
              <a:t>C</a:t>
            </a:r>
            <a:r>
              <a:rPr lang="zh-CN" altLang="en-US" sz="3200" dirty="0">
                <a:solidFill>
                  <a:schemeClr val="tx1"/>
                </a:solidFill>
                <a:effectLst>
                  <a:outerShdw blurRad="38100" dist="19050" dir="2700000" algn="tl" rotWithShape="0">
                    <a:schemeClr val="dk1">
                      <a:alpha val="40000"/>
                    </a:schemeClr>
                  </a:outerShdw>
                </a:effectLst>
                <a:latin typeface="+mj-ea"/>
                <a:ea typeface="+mj-ea"/>
              </a:rPr>
              <a:t>三个取样点</a:t>
            </a:r>
            <a:r>
              <a:rPr lang="en-US" altLang="zh-CN" sz="3200" dirty="0">
                <a:solidFill>
                  <a:schemeClr val="tx1"/>
                </a:solidFill>
                <a:effectLst>
                  <a:outerShdw blurRad="38100" dist="19050" dir="2700000" algn="tl" rotWithShape="0">
                    <a:schemeClr val="dk1">
                      <a:alpha val="40000"/>
                    </a:schemeClr>
                  </a:outerShdw>
                </a:effectLst>
                <a:latin typeface="+mj-ea"/>
                <a:ea typeface="+mj-ea"/>
              </a:rPr>
              <a:t>1</a:t>
            </a:r>
            <a:r>
              <a:rPr lang="zh-CN" altLang="en-US" sz="3200" dirty="0">
                <a:solidFill>
                  <a:schemeClr val="tx1"/>
                </a:solidFill>
                <a:effectLst>
                  <a:outerShdw blurRad="38100" dist="19050" dir="2700000" algn="tl" rotWithShape="0">
                    <a:schemeClr val="dk1">
                      <a:alpha val="40000"/>
                    </a:schemeClr>
                  </a:outerShdw>
                </a:effectLst>
                <a:latin typeface="+mj-ea"/>
                <a:ea typeface="+mj-ea"/>
              </a:rPr>
              <a:t>月份测量的海水盐度值，请说明珠江口盐度变化的特点及差异的原因。</a:t>
            </a:r>
            <a:endParaRPr lang="zh-CN" altLang="en-US" sz="3200" dirty="0">
              <a:solidFill>
                <a:schemeClr val="tx1"/>
              </a:solidFill>
              <a:effectLst>
                <a:outerShdw blurRad="38100" dist="19050" dir="2700000" algn="tl" rotWithShape="0">
                  <a:schemeClr val="dk1">
                    <a:alpha val="40000"/>
                  </a:schemeClr>
                </a:outerShdw>
              </a:effectLst>
              <a:latin typeface="+mj-ea"/>
              <a:ea typeface="+mj-ea"/>
            </a:endParaRPr>
          </a:p>
        </p:txBody>
      </p:sp>
      <p:sp>
        <p:nvSpPr>
          <p:cNvPr id="15" name="文本框 14"/>
          <p:cNvSpPr txBox="1"/>
          <p:nvPr/>
        </p:nvSpPr>
        <p:spPr>
          <a:xfrm>
            <a:off x="5351780" y="2507615"/>
            <a:ext cx="520700" cy="534035"/>
          </a:xfrm>
          <a:prstGeom prst="rect">
            <a:avLst/>
          </a:prstGeom>
          <a:noFill/>
        </p:spPr>
        <p:txBody>
          <a:bodyPr wrap="none" rtlCol="0">
            <a:spAutoFit/>
            <a:scene3d>
              <a:camera prst="orthographicFront"/>
              <a:lightRig rig="threePt" dir="t"/>
            </a:scene3d>
          </a:bodyPr>
          <a:lstStyle/>
          <a:p>
            <a:pPr algn="l">
              <a:lnSpc>
                <a:spcPct val="80000"/>
              </a:lnSpc>
            </a:pPr>
            <a:r>
              <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A </a:t>
            </a:r>
            <a:endPar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sp>
        <p:nvSpPr>
          <p:cNvPr id="16" name="文本框 15"/>
          <p:cNvSpPr txBox="1"/>
          <p:nvPr/>
        </p:nvSpPr>
        <p:spPr>
          <a:xfrm>
            <a:off x="5356860" y="3554730"/>
            <a:ext cx="469900" cy="534035"/>
          </a:xfrm>
          <a:prstGeom prst="rect">
            <a:avLst/>
          </a:prstGeom>
          <a:noFill/>
        </p:spPr>
        <p:txBody>
          <a:bodyPr wrap="none" rtlCol="0">
            <a:spAutoFit/>
            <a:scene3d>
              <a:camera prst="orthographicFront"/>
              <a:lightRig rig="threePt" dir="t"/>
            </a:scene3d>
          </a:bodyPr>
          <a:lstStyle/>
          <a:p>
            <a:pPr algn="l">
              <a:lnSpc>
                <a:spcPct val="80000"/>
              </a:lnSpc>
            </a:pPr>
            <a:r>
              <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B  </a:t>
            </a:r>
            <a:endPar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sp>
        <p:nvSpPr>
          <p:cNvPr id="17" name="文本框 16"/>
          <p:cNvSpPr txBox="1"/>
          <p:nvPr/>
        </p:nvSpPr>
        <p:spPr>
          <a:xfrm>
            <a:off x="5344795" y="4633595"/>
            <a:ext cx="488950" cy="534035"/>
          </a:xfrm>
          <a:prstGeom prst="rect">
            <a:avLst/>
          </a:prstGeom>
          <a:noFill/>
        </p:spPr>
        <p:txBody>
          <a:bodyPr wrap="none" rtlCol="0">
            <a:spAutoFit/>
            <a:scene3d>
              <a:camera prst="orthographicFront"/>
              <a:lightRig rig="threePt" dir="t"/>
            </a:scene3d>
          </a:bodyPr>
          <a:lstStyle/>
          <a:p>
            <a:pPr algn="l">
              <a:lnSpc>
                <a:spcPct val="80000"/>
              </a:lnSpc>
            </a:pPr>
            <a:r>
              <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C </a:t>
            </a:r>
            <a:endPar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graphicFrame>
        <p:nvGraphicFramePr>
          <p:cNvPr id="3" name="表格 2"/>
          <p:cNvGraphicFramePr/>
          <p:nvPr>
            <p:custDataLst>
              <p:tags r:id="rId2"/>
            </p:custDataLst>
          </p:nvPr>
        </p:nvGraphicFramePr>
        <p:xfrm>
          <a:off x="7355205" y="2060575"/>
          <a:ext cx="3677920" cy="1099820"/>
        </p:xfrm>
        <a:graphic>
          <a:graphicData uri="http://schemas.openxmlformats.org/drawingml/2006/table">
            <a:tbl>
              <a:tblPr firstRow="1" bandRow="1">
                <a:tableStyleId>{5C22544A-7EE6-4342-B048-85BDC9FD1C3A}</a:tableStyleId>
              </a:tblPr>
              <a:tblGrid>
                <a:gridCol w="919480"/>
                <a:gridCol w="919480"/>
                <a:gridCol w="919480"/>
                <a:gridCol w="919480"/>
              </a:tblGrid>
              <a:tr h="520700">
                <a:tc>
                  <a:txBody>
                    <a:bodyPr/>
                    <a:lstStyle/>
                    <a:p>
                      <a:pPr>
                        <a:buNone/>
                      </a:pPr>
                      <a:endParaRPr lang="zh-CN" altLang="en-US" sz="2800" b="1"/>
                    </a:p>
                  </a:txBody>
                  <a:tcPr/>
                </a:tc>
                <a:tc>
                  <a:txBody>
                    <a:bodyPr/>
                    <a:lstStyle/>
                    <a:p>
                      <a:pPr algn="ctr">
                        <a:buNone/>
                      </a:pPr>
                      <a:r>
                        <a:rPr lang="en-US" altLang="zh-CN" sz="3200" b="1"/>
                        <a:t>A</a:t>
                      </a:r>
                      <a:endParaRPr lang="en-US" altLang="zh-CN" sz="3200" b="1"/>
                    </a:p>
                  </a:txBody>
                  <a:tcPr/>
                </a:tc>
                <a:tc>
                  <a:txBody>
                    <a:bodyPr/>
                    <a:lstStyle/>
                    <a:p>
                      <a:pPr algn="ctr">
                        <a:buNone/>
                      </a:pPr>
                      <a:r>
                        <a:rPr lang="en-US" altLang="zh-CN" sz="3200" b="1"/>
                        <a:t>B</a:t>
                      </a:r>
                      <a:endParaRPr lang="en-US" altLang="zh-CN" sz="3200" b="1"/>
                    </a:p>
                  </a:txBody>
                  <a:tcPr/>
                </a:tc>
                <a:tc>
                  <a:txBody>
                    <a:bodyPr/>
                    <a:lstStyle/>
                    <a:p>
                      <a:pPr algn="ctr">
                        <a:buNone/>
                      </a:pPr>
                      <a:r>
                        <a:rPr lang="en-US" altLang="zh-CN" sz="3200" b="1"/>
                        <a:t>C</a:t>
                      </a:r>
                      <a:endParaRPr lang="en-US" altLang="zh-CN" sz="3200" b="1"/>
                    </a:p>
                  </a:txBody>
                  <a:tcPr/>
                </a:tc>
              </a:tr>
              <a:tr h="520700">
                <a:tc>
                  <a:txBody>
                    <a:bodyPr/>
                    <a:lstStyle/>
                    <a:p>
                      <a:pPr>
                        <a:buNone/>
                      </a:pPr>
                      <a:r>
                        <a:rPr lang="zh-CN" altLang="en-US" sz="2800" b="1"/>
                        <a:t>盐度</a:t>
                      </a:r>
                      <a:endParaRPr lang="zh-CN" altLang="en-US" sz="2800" b="1"/>
                    </a:p>
                  </a:txBody>
                  <a:tcPr/>
                </a:tc>
                <a:tc>
                  <a:txBody>
                    <a:bodyPr/>
                    <a:lstStyle/>
                    <a:p>
                      <a:pPr algn="ctr">
                        <a:buNone/>
                      </a:pPr>
                      <a:r>
                        <a:rPr lang="en-US" altLang="zh-CN" sz="2800" b="1"/>
                        <a:t>5</a:t>
                      </a:r>
                      <a:r>
                        <a:rPr lang="en-US" altLang="zh-CN" sz="2800" b="1">
                          <a:latin typeface="Arial" panose="020B0604020202020204" pitchFamily="34" charset="0"/>
                          <a:cs typeface="Arial" panose="020B0604020202020204" pitchFamily="34" charset="0"/>
                        </a:rPr>
                        <a:t>‰</a:t>
                      </a:r>
                      <a:endParaRPr lang="en-US" altLang="zh-CN" sz="2800" b="1">
                        <a:latin typeface="Arial" panose="020B0604020202020204" pitchFamily="34" charset="0"/>
                        <a:cs typeface="Arial" panose="020B0604020202020204" pitchFamily="34" charset="0"/>
                      </a:endParaRPr>
                    </a:p>
                  </a:txBody>
                  <a:tcPr/>
                </a:tc>
                <a:tc>
                  <a:txBody>
                    <a:bodyPr/>
                    <a:lstStyle/>
                    <a:p>
                      <a:pPr algn="ctr">
                        <a:buNone/>
                      </a:pPr>
                      <a:r>
                        <a:rPr lang="en-US" altLang="zh-CN" sz="2800" b="1"/>
                        <a:t>20</a:t>
                      </a:r>
                      <a:r>
                        <a:rPr lang="en-US" altLang="zh-CN" sz="2800" b="1">
                          <a:latin typeface="Arial" panose="020B0604020202020204" pitchFamily="34" charset="0"/>
                          <a:cs typeface="Arial" panose="020B0604020202020204" pitchFamily="34" charset="0"/>
                        </a:rPr>
                        <a:t>‰</a:t>
                      </a:r>
                      <a:endParaRPr lang="en-US" altLang="zh-CN" sz="2800" b="1">
                        <a:latin typeface="Arial" panose="020B0604020202020204" pitchFamily="34" charset="0"/>
                        <a:cs typeface="Arial" panose="020B0604020202020204" pitchFamily="34" charset="0"/>
                      </a:endParaRPr>
                    </a:p>
                  </a:txBody>
                  <a:tcPr/>
                </a:tc>
                <a:tc>
                  <a:txBody>
                    <a:bodyPr/>
                    <a:lstStyle/>
                    <a:p>
                      <a:pPr algn="ctr">
                        <a:buNone/>
                      </a:pPr>
                      <a:r>
                        <a:rPr lang="en-US" altLang="zh-CN" sz="2800" b="1"/>
                        <a:t>30</a:t>
                      </a:r>
                      <a:r>
                        <a:rPr lang="en-US" altLang="zh-CN" sz="2800" b="1">
                          <a:latin typeface="Arial" panose="020B0604020202020204" pitchFamily="34" charset="0"/>
                          <a:cs typeface="Arial" panose="020B0604020202020204" pitchFamily="34" charset="0"/>
                        </a:rPr>
                        <a:t>‰</a:t>
                      </a:r>
                      <a:endParaRPr lang="en-US" altLang="zh-CN" sz="2800" b="1">
                        <a:latin typeface="Arial" panose="020B0604020202020204" pitchFamily="34" charset="0"/>
                        <a:cs typeface="Arial" panose="020B0604020202020204" pitchFamily="34" charset="0"/>
                      </a:endParaRPr>
                    </a:p>
                  </a:txBody>
                  <a:tcPr/>
                </a:tc>
              </a:tr>
            </a:tbl>
          </a:graphicData>
        </a:graphic>
      </p:graphicFrame>
      <p:pic>
        <p:nvPicPr>
          <p:cNvPr id="4" name="图片 3"/>
          <p:cNvPicPr>
            <a:picLocks noChangeAspect="1"/>
          </p:cNvPicPr>
          <p:nvPr/>
        </p:nvPicPr>
        <p:blipFill>
          <a:blip r:embed="rId3"/>
          <a:stretch>
            <a:fillRect/>
          </a:stretch>
        </p:blipFill>
        <p:spPr>
          <a:xfrm>
            <a:off x="686435" y="1058545"/>
            <a:ext cx="2854325" cy="2854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珠江口"/>
          <p:cNvPicPr>
            <a:picLocks noChangeAspect="1"/>
          </p:cNvPicPr>
          <p:nvPr/>
        </p:nvPicPr>
        <p:blipFill>
          <a:blip r:embed="rId1"/>
          <a:srcRect b="10015"/>
          <a:stretch>
            <a:fillRect/>
          </a:stretch>
        </p:blipFill>
        <p:spPr>
          <a:xfrm>
            <a:off x="686435" y="1058545"/>
            <a:ext cx="10912475" cy="5545455"/>
          </a:xfrm>
          <a:prstGeom prst="rect">
            <a:avLst/>
          </a:prstGeom>
        </p:spPr>
      </p:pic>
      <p:sp>
        <p:nvSpPr>
          <p:cNvPr id="15" name="文本框 14"/>
          <p:cNvSpPr txBox="1"/>
          <p:nvPr/>
        </p:nvSpPr>
        <p:spPr>
          <a:xfrm>
            <a:off x="5351780" y="2507615"/>
            <a:ext cx="520700" cy="534035"/>
          </a:xfrm>
          <a:prstGeom prst="rect">
            <a:avLst/>
          </a:prstGeom>
          <a:noFill/>
        </p:spPr>
        <p:txBody>
          <a:bodyPr wrap="none" rtlCol="0">
            <a:spAutoFit/>
            <a:scene3d>
              <a:camera prst="orthographicFront"/>
              <a:lightRig rig="threePt" dir="t"/>
            </a:scene3d>
          </a:bodyPr>
          <a:lstStyle/>
          <a:p>
            <a:pPr algn="l">
              <a:lnSpc>
                <a:spcPct val="80000"/>
              </a:lnSpc>
            </a:pPr>
            <a:r>
              <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A </a:t>
            </a:r>
            <a:endPar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sp>
        <p:nvSpPr>
          <p:cNvPr id="16" name="文本框 15"/>
          <p:cNvSpPr txBox="1"/>
          <p:nvPr/>
        </p:nvSpPr>
        <p:spPr>
          <a:xfrm>
            <a:off x="5356860" y="3554730"/>
            <a:ext cx="469900" cy="534035"/>
          </a:xfrm>
          <a:prstGeom prst="rect">
            <a:avLst/>
          </a:prstGeom>
          <a:noFill/>
        </p:spPr>
        <p:txBody>
          <a:bodyPr wrap="none" rtlCol="0">
            <a:spAutoFit/>
            <a:scene3d>
              <a:camera prst="orthographicFront"/>
              <a:lightRig rig="threePt" dir="t"/>
            </a:scene3d>
          </a:bodyPr>
          <a:lstStyle/>
          <a:p>
            <a:pPr algn="l">
              <a:lnSpc>
                <a:spcPct val="80000"/>
              </a:lnSpc>
            </a:pPr>
            <a:r>
              <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B  </a:t>
            </a:r>
            <a:endPar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sp>
        <p:nvSpPr>
          <p:cNvPr id="17" name="文本框 16"/>
          <p:cNvSpPr txBox="1"/>
          <p:nvPr/>
        </p:nvSpPr>
        <p:spPr>
          <a:xfrm>
            <a:off x="5344795" y="4633595"/>
            <a:ext cx="488950" cy="534035"/>
          </a:xfrm>
          <a:prstGeom prst="rect">
            <a:avLst/>
          </a:prstGeom>
          <a:noFill/>
        </p:spPr>
        <p:txBody>
          <a:bodyPr wrap="none" rtlCol="0">
            <a:spAutoFit/>
            <a:scene3d>
              <a:camera prst="orthographicFront"/>
              <a:lightRig rig="threePt" dir="t"/>
            </a:scene3d>
          </a:bodyPr>
          <a:lstStyle/>
          <a:p>
            <a:pPr algn="l">
              <a:lnSpc>
                <a:spcPct val="80000"/>
              </a:lnSpc>
            </a:pPr>
            <a:r>
              <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C </a:t>
            </a:r>
            <a:endParaRPr lang="en-US" altLang="zh-CN" sz="3600" dirty="0">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p:txBody>
      </p:sp>
      <p:sp>
        <p:nvSpPr>
          <p:cNvPr id="12" name="文本框 11"/>
          <p:cNvSpPr txBox="1"/>
          <p:nvPr/>
        </p:nvSpPr>
        <p:spPr>
          <a:xfrm>
            <a:off x="7222490" y="1695450"/>
            <a:ext cx="3941445" cy="4523105"/>
          </a:xfrm>
          <a:prstGeom prst="rect">
            <a:avLst/>
          </a:prstGeom>
          <a:solidFill>
            <a:schemeClr val="accent2">
              <a:lumMod val="20000"/>
              <a:lumOff val="80000"/>
              <a:alpha val="81000"/>
            </a:schemeClr>
          </a:solidFill>
          <a:ln w="28575" cmpd="sng">
            <a:solidFill>
              <a:schemeClr val="bg1"/>
            </a:solidFill>
            <a:prstDash val="solid"/>
          </a:ln>
        </p:spPr>
        <p:txBody>
          <a:bodyPr wrap="square" rtlCol="0">
            <a:spAutoFit/>
            <a:scene3d>
              <a:camera prst="orthographicFront"/>
              <a:lightRig rig="threePt" dir="t"/>
            </a:scene3d>
          </a:bodyPr>
          <a:lstStyle/>
          <a:p>
            <a:pPr algn="l"/>
            <a:r>
              <a:rPr lang="en-US" altLang="zh-CN" sz="3200" dirty="0">
                <a:solidFill>
                  <a:schemeClr val="tx1"/>
                </a:solidFill>
                <a:effectLst>
                  <a:outerShdw blurRad="38100" dist="19050" dir="2700000" algn="tl" rotWithShape="0">
                    <a:schemeClr val="dk1">
                      <a:alpha val="40000"/>
                    </a:schemeClr>
                  </a:outerShdw>
                </a:effectLst>
                <a:latin typeface="+mj-ea"/>
                <a:ea typeface="+mj-ea"/>
              </a:rPr>
              <a:t>     </a:t>
            </a:r>
            <a:r>
              <a:rPr lang="zh-CN" sz="3200" dirty="0">
                <a:solidFill>
                  <a:schemeClr val="tx1"/>
                </a:solidFill>
                <a:effectLst>
                  <a:outerShdw blurRad="38100" dist="19050" dir="2700000" algn="tl" rotWithShape="0">
                    <a:schemeClr val="dk1">
                      <a:alpha val="40000"/>
                    </a:schemeClr>
                  </a:outerShdw>
                </a:effectLst>
                <a:latin typeface="+mj-ea"/>
                <a:ea typeface="+mj-ea"/>
              </a:rPr>
              <a:t>船长告诉同学们，</a:t>
            </a:r>
            <a:r>
              <a:rPr lang="zh-CN" altLang="en-US" sz="3200" dirty="0">
                <a:solidFill>
                  <a:schemeClr val="tx1"/>
                </a:solidFill>
                <a:effectLst>
                  <a:outerShdw blurRad="38100" dist="19050" dir="2700000" algn="tl" rotWithShape="0">
                    <a:schemeClr val="dk1">
                      <a:alpha val="40000"/>
                    </a:schemeClr>
                  </a:outerShdw>
                </a:effectLst>
                <a:latin typeface="+mj-ea"/>
                <a:ea typeface="+mj-ea"/>
              </a:rPr>
              <a:t>今年暑假</a:t>
            </a:r>
            <a:r>
              <a:rPr lang="en-US" altLang="zh-CN" sz="3200" dirty="0">
                <a:solidFill>
                  <a:schemeClr val="tx1"/>
                </a:solidFill>
                <a:effectLst>
                  <a:outerShdw blurRad="38100" dist="19050" dir="2700000" algn="tl" rotWithShape="0">
                    <a:schemeClr val="dk1">
                      <a:alpha val="40000"/>
                    </a:schemeClr>
                  </a:outerShdw>
                </a:effectLst>
                <a:latin typeface="+mj-ea"/>
                <a:ea typeface="+mj-ea"/>
              </a:rPr>
              <a:t>“</a:t>
            </a:r>
            <a:r>
              <a:rPr lang="zh-CN" altLang="en-US" sz="3200" dirty="0">
                <a:solidFill>
                  <a:schemeClr val="tx1"/>
                </a:solidFill>
                <a:effectLst>
                  <a:outerShdw blurRad="38100" dist="19050" dir="2700000" algn="tl" rotWithShape="0">
                    <a:schemeClr val="dk1">
                      <a:alpha val="40000"/>
                    </a:schemeClr>
                  </a:outerShdw>
                </a:effectLst>
                <a:latin typeface="+mj-ea"/>
                <a:ea typeface="+mj-ea"/>
              </a:rPr>
              <a:t>执信研学团</a:t>
            </a:r>
            <a:r>
              <a:rPr lang="en-US" altLang="zh-CN" sz="3200" dirty="0">
                <a:solidFill>
                  <a:schemeClr val="tx1"/>
                </a:solidFill>
                <a:effectLst>
                  <a:outerShdw blurRad="38100" dist="19050" dir="2700000" algn="tl" rotWithShape="0">
                    <a:schemeClr val="dk1">
                      <a:alpha val="40000"/>
                    </a:schemeClr>
                  </a:outerShdw>
                </a:effectLst>
                <a:latin typeface="+mj-ea"/>
                <a:ea typeface="+mj-ea"/>
              </a:rPr>
              <a:t>”</a:t>
            </a:r>
            <a:r>
              <a:rPr lang="zh-CN" altLang="en-US" sz="3200" dirty="0">
                <a:solidFill>
                  <a:schemeClr val="tx1"/>
                </a:solidFill>
                <a:effectLst>
                  <a:outerShdw blurRad="38100" dist="19050" dir="2700000" algn="tl" rotWithShape="0">
                    <a:schemeClr val="dk1">
                      <a:alpha val="40000"/>
                    </a:schemeClr>
                  </a:outerShdw>
                </a:effectLst>
                <a:latin typeface="+mj-ea"/>
                <a:ea typeface="+mj-ea"/>
              </a:rPr>
              <a:t>在</a:t>
            </a:r>
            <a:r>
              <a:rPr lang="en-US" altLang="zh-CN" sz="3200" dirty="0">
                <a:solidFill>
                  <a:schemeClr val="tx1"/>
                </a:solidFill>
                <a:effectLst>
                  <a:outerShdw blurRad="38100" dist="19050" dir="2700000" algn="tl" rotWithShape="0">
                    <a:schemeClr val="dk1">
                      <a:alpha val="40000"/>
                    </a:schemeClr>
                  </a:outerShdw>
                </a:effectLst>
                <a:latin typeface="+mj-ea"/>
                <a:ea typeface="+mj-ea"/>
              </a:rPr>
              <a:t>B</a:t>
            </a:r>
            <a:r>
              <a:rPr lang="zh-CN" altLang="en-US" sz="3200" dirty="0">
                <a:solidFill>
                  <a:schemeClr val="tx1"/>
                </a:solidFill>
                <a:effectLst>
                  <a:outerShdw blurRad="38100" dist="19050" dir="2700000" algn="tl" rotWithShape="0">
                    <a:schemeClr val="dk1">
                      <a:alpha val="40000"/>
                    </a:schemeClr>
                  </a:outerShdw>
                </a:effectLst>
                <a:latin typeface="+mj-ea"/>
                <a:ea typeface="+mj-ea"/>
              </a:rPr>
              <a:t>点也取样检测了海水盐度</a:t>
            </a:r>
            <a:r>
              <a:rPr lang="zh-CN" altLang="en-US" sz="3200" dirty="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a:t>
            </a:r>
            <a:endParaRPr lang="zh-CN" altLang="en-US" sz="3200" dirty="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endParaRPr>
          </a:p>
          <a:p>
            <a:pPr algn="l"/>
            <a:r>
              <a:rPr lang="zh-CN" altLang="en-US" sz="3200" dirty="0">
                <a:solidFill>
                  <a:schemeClr val="tx1"/>
                </a:solidFill>
                <a:effectLst>
                  <a:outerShdw blurRad="38100" dist="19050" dir="2700000" algn="tl" rotWithShape="0">
                    <a:schemeClr val="dk1">
                      <a:alpha val="40000"/>
                    </a:schemeClr>
                  </a:outerShdw>
                </a:effectLst>
                <a:latin typeface="+mj-ea"/>
                <a:ea typeface="+mj-ea"/>
              </a:rPr>
              <a:t>     请你判断</a:t>
            </a:r>
            <a:r>
              <a:rPr lang="en-US" altLang="zh-CN" sz="3200" dirty="0">
                <a:solidFill>
                  <a:schemeClr val="tx1"/>
                </a:solidFill>
                <a:effectLst>
                  <a:outerShdw blurRad="38100" dist="19050" dir="2700000" algn="tl" rotWithShape="0">
                    <a:schemeClr val="dk1">
                      <a:alpha val="40000"/>
                    </a:schemeClr>
                  </a:outerShdw>
                </a:effectLst>
                <a:latin typeface="+mj-ea"/>
                <a:ea typeface="+mj-ea"/>
              </a:rPr>
              <a:t>“</a:t>
            </a:r>
            <a:r>
              <a:rPr lang="zh-CN" altLang="en-US" sz="3200" dirty="0">
                <a:solidFill>
                  <a:schemeClr val="tx1"/>
                </a:solidFill>
                <a:effectLst>
                  <a:outerShdw blurRad="38100" dist="19050" dir="2700000" algn="tl" rotWithShape="0">
                    <a:schemeClr val="dk1">
                      <a:alpha val="40000"/>
                    </a:schemeClr>
                  </a:outerShdw>
                </a:effectLst>
                <a:latin typeface="+mj-ea"/>
                <a:ea typeface="+mj-ea"/>
              </a:rPr>
              <a:t>执信暑假研学团</a:t>
            </a:r>
            <a:r>
              <a:rPr lang="en-US" altLang="zh-CN" sz="3200" dirty="0">
                <a:solidFill>
                  <a:schemeClr val="tx1"/>
                </a:solidFill>
                <a:effectLst>
                  <a:outerShdw blurRad="38100" dist="19050" dir="2700000" algn="tl" rotWithShape="0">
                    <a:schemeClr val="dk1">
                      <a:alpha val="40000"/>
                    </a:schemeClr>
                  </a:outerShdw>
                </a:effectLst>
                <a:latin typeface="+mj-ea"/>
                <a:ea typeface="+mj-ea"/>
              </a:rPr>
              <a:t>”</a:t>
            </a:r>
            <a:r>
              <a:rPr lang="zh-CN" altLang="en-US" sz="3200" dirty="0">
                <a:solidFill>
                  <a:schemeClr val="tx1"/>
                </a:solidFill>
                <a:effectLst>
                  <a:outerShdw blurRad="38100" dist="19050" dir="2700000" algn="tl" rotWithShape="0">
                    <a:schemeClr val="dk1">
                      <a:alpha val="40000"/>
                    </a:schemeClr>
                  </a:outerShdw>
                </a:effectLst>
                <a:latin typeface="+mj-ea"/>
                <a:ea typeface="+mj-ea"/>
              </a:rPr>
              <a:t>取样的海水盐度较本次取样是</a:t>
            </a:r>
            <a:r>
              <a:rPr lang="zh-CN" altLang="en-US" sz="3200" dirty="0">
                <a:solidFill>
                  <a:srgbClr val="FF0000"/>
                </a:solidFill>
                <a:effectLst>
                  <a:outerShdw blurRad="38100" dist="19050" dir="2700000" algn="tl" rotWithShape="0">
                    <a:schemeClr val="dk1">
                      <a:alpha val="40000"/>
                    </a:schemeClr>
                  </a:outerShdw>
                </a:effectLst>
                <a:latin typeface="+mj-ea"/>
                <a:ea typeface="+mj-ea"/>
              </a:rPr>
              <a:t>偏高</a:t>
            </a:r>
            <a:r>
              <a:rPr lang="zh-CN" altLang="en-US" sz="3200" dirty="0">
                <a:solidFill>
                  <a:schemeClr val="tx1"/>
                </a:solidFill>
                <a:effectLst>
                  <a:outerShdw blurRad="38100" dist="19050" dir="2700000" algn="tl" rotWithShape="0">
                    <a:schemeClr val="dk1">
                      <a:alpha val="40000"/>
                    </a:schemeClr>
                  </a:outerShdw>
                </a:effectLst>
                <a:latin typeface="+mj-ea"/>
                <a:ea typeface="+mj-ea"/>
              </a:rPr>
              <a:t>还是</a:t>
            </a:r>
            <a:r>
              <a:rPr lang="zh-CN" altLang="en-US" sz="3200" dirty="0">
                <a:solidFill>
                  <a:srgbClr val="FF0000"/>
                </a:solidFill>
                <a:effectLst>
                  <a:outerShdw blurRad="38100" dist="19050" dir="2700000" algn="tl" rotWithShape="0">
                    <a:schemeClr val="dk1">
                      <a:alpha val="40000"/>
                    </a:schemeClr>
                  </a:outerShdw>
                </a:effectLst>
                <a:latin typeface="+mj-ea"/>
                <a:ea typeface="+mj-ea"/>
              </a:rPr>
              <a:t>偏低</a:t>
            </a:r>
            <a:r>
              <a:rPr lang="zh-CN" altLang="en-US" sz="3200" dirty="0">
                <a:solidFill>
                  <a:schemeClr val="tx1"/>
                </a:solidFill>
                <a:effectLst>
                  <a:outerShdw blurRad="38100" dist="19050" dir="2700000" algn="tl" rotWithShape="0">
                    <a:schemeClr val="dk1">
                      <a:alpha val="40000"/>
                    </a:schemeClr>
                  </a:outerShdw>
                </a:effectLst>
                <a:latin typeface="+mj-ea"/>
                <a:ea typeface="+mj-ea"/>
              </a:rPr>
              <a:t>？并说明理由。</a:t>
            </a:r>
            <a:endParaRPr lang="zh-CN" altLang="en-US" sz="3200" dirty="0">
              <a:solidFill>
                <a:schemeClr val="tx1"/>
              </a:solidFill>
              <a:effectLst>
                <a:outerShdw blurRad="38100" dist="19050" dir="2700000" algn="tl" rotWithShape="0">
                  <a:schemeClr val="dk1">
                    <a:alpha val="40000"/>
                  </a:schemeClr>
                </a:outerShdw>
              </a:effectLst>
              <a:latin typeface="+mj-ea"/>
              <a:ea typeface="+mj-ea"/>
            </a:endParaRPr>
          </a:p>
        </p:txBody>
      </p:sp>
      <p:sp>
        <p:nvSpPr>
          <p:cNvPr id="3" name="文本框 2"/>
          <p:cNvSpPr txBox="1"/>
          <p:nvPr/>
        </p:nvSpPr>
        <p:spPr>
          <a:xfrm>
            <a:off x="1642745" y="347980"/>
            <a:ext cx="5872480" cy="521970"/>
          </a:xfrm>
          <a:prstGeom prst="rect">
            <a:avLst/>
          </a:prstGeom>
          <a:noFill/>
        </p:spPr>
        <p:txBody>
          <a:bodyPr wrap="none" rtlCol="0">
            <a:spAutoFit/>
          </a:bodyPr>
          <a:lstStyle/>
          <a:p>
            <a:pPr algn="l"/>
            <a:r>
              <a:rPr lang="zh-CN" altLang="en-US" sz="2800" b="1" dirty="0">
                <a:latin typeface="+mj-ea"/>
                <a:ea typeface="+mj-ea"/>
              </a:rPr>
              <a:t>第一站：珠江入海口：水体盐度测量   </a:t>
            </a:r>
            <a:endParaRPr lang="zh-CN" altLang="en-US" sz="28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642745" y="347980"/>
            <a:ext cx="4450080" cy="521970"/>
          </a:xfrm>
          <a:prstGeom prst="rect">
            <a:avLst/>
          </a:prstGeom>
          <a:noFill/>
        </p:spPr>
        <p:txBody>
          <a:bodyPr wrap="none" rtlCol="0">
            <a:spAutoFit/>
          </a:bodyPr>
          <a:lstStyle/>
          <a:p>
            <a:r>
              <a:rPr lang="zh-CN" altLang="en-US" sz="2800" b="1" dirty="0">
                <a:latin typeface="+mj-ea"/>
                <a:ea typeface="+mj-ea"/>
              </a:rPr>
              <a:t>珠江入海口盐度的季节变化    </a:t>
            </a:r>
            <a:endParaRPr lang="zh-CN" altLang="en-US" sz="2800" b="1" dirty="0">
              <a:latin typeface="+mj-ea"/>
              <a:ea typeface="+mj-ea"/>
            </a:endParaRPr>
          </a:p>
        </p:txBody>
      </p:sp>
      <p:sp>
        <p:nvSpPr>
          <p:cNvPr id="101" name="文本框 100"/>
          <p:cNvSpPr txBox="1"/>
          <p:nvPr/>
        </p:nvSpPr>
        <p:spPr>
          <a:xfrm>
            <a:off x="872490" y="5687060"/>
            <a:ext cx="10746740" cy="521970"/>
          </a:xfrm>
          <a:prstGeom prst="rect">
            <a:avLst/>
          </a:prstGeom>
          <a:solidFill>
            <a:schemeClr val="bg1"/>
          </a:solidFill>
          <a:ln w="28575" cmpd="sng">
            <a:solidFill>
              <a:schemeClr val="bg2">
                <a:lumMod val="50000"/>
              </a:schemeClr>
            </a:solidFill>
            <a:prstDash val="solid"/>
          </a:ln>
        </p:spPr>
        <p:txBody>
          <a:bodyPr wrap="square">
            <a:spAutoFit/>
            <a:scene3d>
              <a:camera prst="orthographicFront"/>
              <a:lightRig rig="threePt" dir="t"/>
            </a:scene3d>
          </a:bodyPr>
          <a:lstStyle/>
          <a:p>
            <a:pPr indent="0"/>
            <a:r>
              <a:rPr lang="zh-CN" sz="2800" b="1">
                <a:solidFill>
                  <a:schemeClr val="tx1"/>
                </a:solidFill>
                <a:effectLst>
                  <a:outerShdw blurRad="38100" dist="25400" dir="5400000" algn="ctr" rotWithShape="0">
                    <a:srgbClr val="6E747A">
                      <a:alpha val="43000"/>
                    </a:srgbClr>
                  </a:outerShdw>
                </a:effectLst>
                <a:ea typeface="宋体" panose="02010600030101010101" pitchFamily="2" charset="-122"/>
              </a:rPr>
              <a:t>有河流注入的海域，盐度一般较低。入海径流量越大，则盐度越低。</a:t>
            </a:r>
            <a:endParaRPr lang="zh-CN" altLang="en-US" sz="2800" b="1">
              <a:solidFill>
                <a:schemeClr val="tx1"/>
              </a:solidFill>
              <a:effectLst>
                <a:outerShdw blurRad="38100" dist="25400" dir="5400000" algn="ctr" rotWithShape="0">
                  <a:srgbClr val="6E747A">
                    <a:alpha val="43000"/>
                  </a:srgbClr>
                </a:outerShdw>
              </a:effectLst>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746250" y="1170940"/>
            <a:ext cx="8999220" cy="4203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614805" y="342265"/>
            <a:ext cx="9554210" cy="460375"/>
          </a:xfrm>
          <a:prstGeom prst="rect">
            <a:avLst/>
          </a:prstGeom>
          <a:noFill/>
        </p:spPr>
        <p:txBody>
          <a:bodyPr wrap="square" rtlCol="0" anchor="t">
            <a:spAutoFit/>
          </a:bodyPr>
          <a:lstStyle/>
          <a:p>
            <a:pPr algn="l"/>
            <a:r>
              <a:rPr lang="zh-CN" altLang="en-US" sz="2400" b="1" dirty="0">
                <a:latin typeface="+mj-ea"/>
                <a:ea typeface="+mj-ea"/>
              </a:rPr>
              <a:t>遥感盐度和现场观测等其它类型数据或温度等其它要素数据进行融合</a:t>
            </a:r>
            <a:endParaRPr lang="zh-CN" altLang="en-US" sz="2400" b="1" dirty="0">
              <a:latin typeface="+mj-ea"/>
              <a:ea typeface="+mj-ea"/>
            </a:endParaRPr>
          </a:p>
        </p:txBody>
      </p:sp>
      <p:pic>
        <p:nvPicPr>
          <p:cNvPr id="12" name="图片 11" descr="遥感世界盐度"/>
          <p:cNvPicPr>
            <a:picLocks noChangeAspect="1"/>
          </p:cNvPicPr>
          <p:nvPr/>
        </p:nvPicPr>
        <p:blipFill>
          <a:blip r:embed="rId1"/>
          <a:stretch>
            <a:fillRect/>
          </a:stretch>
        </p:blipFill>
        <p:spPr>
          <a:xfrm>
            <a:off x="795655" y="1162685"/>
            <a:ext cx="10845165" cy="5198110"/>
          </a:xfrm>
          <a:prstGeom prst="rect">
            <a:avLst/>
          </a:prstGeom>
        </p:spPr>
      </p:pic>
      <p:sp>
        <p:nvSpPr>
          <p:cNvPr id="13" name="文本框 12"/>
          <p:cNvSpPr txBox="1"/>
          <p:nvPr/>
        </p:nvSpPr>
        <p:spPr>
          <a:xfrm>
            <a:off x="3427730" y="6330315"/>
            <a:ext cx="5928360" cy="368300"/>
          </a:xfrm>
          <a:prstGeom prst="rect">
            <a:avLst/>
          </a:prstGeom>
          <a:noFill/>
        </p:spPr>
        <p:txBody>
          <a:bodyPr wrap="square" rtlCol="0" anchor="t">
            <a:spAutoFit/>
          </a:bodyPr>
          <a:lstStyle/>
          <a:p>
            <a:pPr algn="l"/>
            <a:r>
              <a:rPr lang="zh-CN" altLang="en-US" b="1" dirty="0">
                <a:latin typeface="+mj-ea"/>
                <a:ea typeface="+mj-ea"/>
              </a:rPr>
              <a:t>SMOS巴塞罗那专家中心（BEC）海表盐度</a:t>
            </a:r>
            <a:endParaRPr lang="zh-CN" altLang="en-US"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03_S02_006"/>
          <p:cNvPicPr>
            <a:picLocks noChangeAspect="1"/>
          </p:cNvPicPr>
          <p:nvPr/>
        </p:nvPicPr>
        <p:blipFill>
          <a:blip r:embed="rId1">
            <a:lum bright="-24000" contrast="42000"/>
          </a:blip>
          <a:srcRect b="6368"/>
          <a:stretch>
            <a:fillRect/>
          </a:stretch>
        </p:blipFill>
        <p:spPr>
          <a:xfrm>
            <a:off x="1545590" y="976630"/>
            <a:ext cx="9126220" cy="5648325"/>
          </a:xfrm>
          <a:prstGeom prst="rect">
            <a:avLst/>
          </a:prstGeom>
        </p:spPr>
      </p:pic>
      <p:sp>
        <p:nvSpPr>
          <p:cNvPr id="14" name="矩形 13"/>
          <p:cNvSpPr/>
          <p:nvPr/>
        </p:nvSpPr>
        <p:spPr>
          <a:xfrm>
            <a:off x="7061200" y="5882640"/>
            <a:ext cx="2834005" cy="506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hlinkClick r:id="rId2" action="ppaction://hlinksldjump"/>
          </p:cNvPr>
          <p:cNvSpPr txBox="1"/>
          <p:nvPr/>
        </p:nvSpPr>
        <p:spPr>
          <a:xfrm>
            <a:off x="1545590" y="312420"/>
            <a:ext cx="9545955" cy="460375"/>
          </a:xfrm>
          <a:prstGeom prst="rect">
            <a:avLst/>
          </a:prstGeom>
          <a:solidFill>
            <a:schemeClr val="accent2">
              <a:lumMod val="20000"/>
              <a:lumOff val="80000"/>
              <a:alpha val="78000"/>
            </a:schemeClr>
          </a:solidFill>
          <a:ln w="28575" cmpd="sng">
            <a:solidFill>
              <a:srgbClr val="31B19F"/>
            </a:solidFill>
            <a:prstDash val="solid"/>
          </a:ln>
        </p:spPr>
        <p:txBody>
          <a:bodyPr wrap="square" rtlCol="0">
            <a:spAutoFit/>
          </a:bodyPr>
          <a:lstStyle/>
          <a:p>
            <a:pPr algn="l">
              <a:buClrTx/>
              <a:buSzTx/>
              <a:buFontTx/>
            </a:pPr>
            <a:r>
              <a:rPr lang="zh-CN" altLang="en-US" sz="2400" dirty="0">
                <a:latin typeface="+mj-ea"/>
                <a:ea typeface="+mj-ea"/>
              </a:rPr>
              <a:t>结合图</a:t>
            </a:r>
            <a:r>
              <a:rPr lang="en-US" altLang="zh-CN" sz="2400" dirty="0">
                <a:latin typeface="+mj-ea"/>
                <a:ea typeface="+mj-ea"/>
              </a:rPr>
              <a:t>3.12</a:t>
            </a:r>
            <a:r>
              <a:rPr lang="zh-CN" altLang="en-US" sz="2400" dirty="0">
                <a:latin typeface="+mj-ea"/>
                <a:ea typeface="+mj-ea"/>
              </a:rPr>
              <a:t>，请</a:t>
            </a:r>
            <a:r>
              <a:rPr lang="zh-CN" altLang="en-US" sz="2400" dirty="0">
                <a:latin typeface="+mj-ea"/>
                <a:ea typeface="+mj-ea"/>
                <a:sym typeface="+mn-ea"/>
              </a:rPr>
              <a:t>绘出经过</a:t>
            </a:r>
            <a:r>
              <a:rPr lang="en-US" altLang="zh-CN" sz="2400" dirty="0">
                <a:latin typeface="+mj-ea"/>
                <a:ea typeface="+mj-ea"/>
                <a:sym typeface="+mn-ea"/>
              </a:rPr>
              <a:t>150</a:t>
            </a:r>
            <a:r>
              <a:rPr lang="en-US" altLang="zh-CN" sz="2400" dirty="0">
                <a:latin typeface="微软雅黑" panose="020B0503020204020204" charset="-122"/>
                <a:ea typeface="微软雅黑" panose="020B0503020204020204" charset="-122"/>
                <a:sym typeface="+mn-ea"/>
              </a:rPr>
              <a:t>°</a:t>
            </a:r>
            <a:r>
              <a:rPr lang="en-US" altLang="zh-CN" sz="2400" dirty="0">
                <a:latin typeface="+mj-ea"/>
                <a:ea typeface="+mj-ea"/>
                <a:sym typeface="+mn-ea"/>
              </a:rPr>
              <a:t>W(AB</a:t>
            </a:r>
            <a:r>
              <a:rPr lang="zh-CN" altLang="en-US" sz="2400" dirty="0">
                <a:latin typeface="+mj-ea"/>
                <a:ea typeface="+mj-ea"/>
                <a:sym typeface="+mn-ea"/>
              </a:rPr>
              <a:t>段</a:t>
            </a:r>
            <a:r>
              <a:rPr lang="en-US" altLang="zh-CN" sz="2400" dirty="0">
                <a:latin typeface="+mj-ea"/>
                <a:ea typeface="+mj-ea"/>
                <a:sym typeface="+mn-ea"/>
              </a:rPr>
              <a:t>)</a:t>
            </a:r>
            <a:r>
              <a:rPr lang="zh-CN" altLang="en-US" sz="2400" dirty="0">
                <a:latin typeface="+mj-ea"/>
                <a:ea typeface="+mj-ea"/>
                <a:sym typeface="+mn-ea"/>
              </a:rPr>
              <a:t>的海域表层海水盐度变化曲线。 </a:t>
            </a:r>
            <a:endParaRPr lang="zh-CN" altLang="en-US" sz="2400" dirty="0">
              <a:latin typeface="+mj-ea"/>
              <a:ea typeface="+mj-ea"/>
            </a:endParaRPr>
          </a:p>
        </p:txBody>
      </p:sp>
      <p:sp>
        <p:nvSpPr>
          <p:cNvPr id="2" name="矩形 1"/>
          <p:cNvSpPr/>
          <p:nvPr/>
        </p:nvSpPr>
        <p:spPr>
          <a:xfrm>
            <a:off x="7893050" y="1102360"/>
            <a:ext cx="2820670" cy="4686935"/>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7276923" y="905029"/>
            <a:ext cx="4004065" cy="5673299"/>
            <a:chOff x="6652083" y="1407314"/>
            <a:chExt cx="4004065" cy="5673299"/>
          </a:xfrm>
        </p:grpSpPr>
        <p:sp>
          <p:nvSpPr>
            <p:cNvPr id="89" name="PA-文本框 88"/>
            <p:cNvSpPr txBox="1"/>
            <p:nvPr>
              <p:custDataLst>
                <p:tags r:id="rId3"/>
              </p:custDataLst>
            </p:nvPr>
          </p:nvSpPr>
          <p:spPr>
            <a:xfrm>
              <a:off x="6652083" y="6712313"/>
              <a:ext cx="966470" cy="368300"/>
            </a:xfrm>
            <a:prstGeom prst="rect">
              <a:avLst/>
            </a:prstGeom>
            <a:noFill/>
          </p:spPr>
          <p:txBody>
            <a:bodyPr wrap="none" rtlCol="0">
              <a:spAutoFit/>
            </a:bodyPr>
            <a:lstStyle/>
            <a:p>
              <a:pPr algn="l"/>
              <a:r>
                <a:rPr lang="zh-CN" altLang="en-US" dirty="0">
                  <a:latin typeface="+mj-ea"/>
                  <a:ea typeface="+mj-ea"/>
                </a:rPr>
                <a:t>盐度</a:t>
              </a:r>
              <a:r>
                <a:rPr lang="en-US" altLang="zh-CN" dirty="0">
                  <a:latin typeface="+mj-ea"/>
                  <a:ea typeface="+mj-ea"/>
                </a:rPr>
                <a:t>/</a:t>
              </a:r>
              <a:r>
                <a:rPr lang="zh-CN" altLang="en-US" dirty="0">
                  <a:latin typeface="Arial" panose="020B0604020202020204" pitchFamily="34" charset="0"/>
                  <a:ea typeface="+mj-ea"/>
                  <a:cs typeface="Arial" panose="020B0604020202020204" pitchFamily="34" charset="0"/>
                  <a:sym typeface="+mn-ea"/>
                </a:rPr>
                <a:t>‰</a:t>
              </a:r>
              <a:endParaRPr lang="zh-CN" altLang="en-US" dirty="0">
                <a:latin typeface="+mj-ea"/>
                <a:ea typeface="+mj-ea"/>
              </a:endParaRPr>
            </a:p>
          </p:txBody>
        </p:sp>
        <p:grpSp>
          <p:nvGrpSpPr>
            <p:cNvPr id="9" name="PA-组合 8"/>
            <p:cNvGrpSpPr/>
            <p:nvPr>
              <p:custDataLst>
                <p:tags r:id="rId4"/>
              </p:custDataLst>
            </p:nvPr>
          </p:nvGrpSpPr>
          <p:grpSpPr>
            <a:xfrm>
              <a:off x="7065451" y="6290076"/>
              <a:ext cx="3209093" cy="442593"/>
              <a:chOff x="4001848" y="5804506"/>
              <a:chExt cx="3209093" cy="442593"/>
            </a:xfrm>
          </p:grpSpPr>
          <p:grpSp>
            <p:nvGrpSpPr>
              <p:cNvPr id="8" name="组合 7"/>
              <p:cNvGrpSpPr/>
              <p:nvPr/>
            </p:nvGrpSpPr>
            <p:grpSpPr>
              <a:xfrm>
                <a:off x="4001848" y="5871143"/>
                <a:ext cx="3209093" cy="375956"/>
                <a:chOff x="4001848" y="5871143"/>
                <a:chExt cx="3209093" cy="375956"/>
              </a:xfrm>
            </p:grpSpPr>
            <p:sp>
              <p:nvSpPr>
                <p:cNvPr id="93" name="PA-文本框 92"/>
                <p:cNvSpPr txBox="1"/>
                <p:nvPr>
                  <p:custDataLst>
                    <p:tags r:id="rId5"/>
                  </p:custDataLst>
                </p:nvPr>
              </p:nvSpPr>
              <p:spPr>
                <a:xfrm>
                  <a:off x="6220482" y="5871143"/>
                  <a:ext cx="436880" cy="368300"/>
                </a:xfrm>
                <a:prstGeom prst="rect">
                  <a:avLst/>
                </a:prstGeom>
                <a:noFill/>
              </p:spPr>
              <p:txBody>
                <a:bodyPr wrap="none" rtlCol="0">
                  <a:spAutoFit/>
                </a:bodyPr>
                <a:lstStyle/>
                <a:p>
                  <a:pPr algn="l"/>
                  <a:r>
                    <a:rPr lang="en-US" altLang="zh-CN" dirty="0">
                      <a:latin typeface="+mn-ea"/>
                    </a:rPr>
                    <a:t>33</a:t>
                  </a:r>
                  <a:endParaRPr lang="zh-CN" altLang="en-US" dirty="0">
                    <a:latin typeface="+mn-ea"/>
                  </a:endParaRPr>
                </a:p>
              </p:txBody>
            </p:sp>
            <p:sp>
              <p:nvSpPr>
                <p:cNvPr id="94" name="PA-文本框 93"/>
                <p:cNvSpPr txBox="1"/>
                <p:nvPr>
                  <p:custDataLst>
                    <p:tags r:id="rId6"/>
                  </p:custDataLst>
                </p:nvPr>
              </p:nvSpPr>
              <p:spPr>
                <a:xfrm>
                  <a:off x="6774061" y="5871143"/>
                  <a:ext cx="436880" cy="368300"/>
                </a:xfrm>
                <a:prstGeom prst="rect">
                  <a:avLst/>
                </a:prstGeom>
                <a:noFill/>
              </p:spPr>
              <p:txBody>
                <a:bodyPr wrap="none" rtlCol="0">
                  <a:spAutoFit/>
                </a:bodyPr>
                <a:lstStyle/>
                <a:p>
                  <a:pPr algn="l"/>
                  <a:r>
                    <a:rPr lang="en-US" altLang="zh-CN" dirty="0">
                      <a:latin typeface="+mn-ea"/>
                    </a:rPr>
                    <a:t>32</a:t>
                  </a:r>
                  <a:endParaRPr lang="zh-CN" altLang="en-US" dirty="0">
                    <a:latin typeface="+mn-ea"/>
                  </a:endParaRPr>
                </a:p>
              </p:txBody>
            </p:sp>
            <p:sp>
              <p:nvSpPr>
                <p:cNvPr id="95" name="PA-文本框 94"/>
                <p:cNvSpPr txBox="1"/>
                <p:nvPr>
                  <p:custDataLst>
                    <p:tags r:id="rId7"/>
                  </p:custDataLst>
                </p:nvPr>
              </p:nvSpPr>
              <p:spPr>
                <a:xfrm>
                  <a:off x="5662093" y="5871143"/>
                  <a:ext cx="440690" cy="368300"/>
                </a:xfrm>
                <a:prstGeom prst="rect">
                  <a:avLst/>
                </a:prstGeom>
                <a:noFill/>
              </p:spPr>
              <p:txBody>
                <a:bodyPr wrap="none" rtlCol="0">
                  <a:spAutoFit/>
                </a:bodyPr>
                <a:lstStyle/>
                <a:p>
                  <a:pPr algn="l"/>
                  <a:r>
                    <a:rPr lang="en-US" altLang="zh-CN" dirty="0">
                      <a:latin typeface="+mn-ea"/>
                    </a:rPr>
                    <a:t>34</a:t>
                  </a:r>
                  <a:endParaRPr lang="zh-CN" altLang="en-US" dirty="0">
                    <a:latin typeface="+mn-ea"/>
                  </a:endParaRPr>
                </a:p>
              </p:txBody>
            </p:sp>
            <p:sp>
              <p:nvSpPr>
                <p:cNvPr id="96" name="PA-文本框 95"/>
                <p:cNvSpPr txBox="1"/>
                <p:nvPr>
                  <p:custDataLst>
                    <p:tags r:id="rId8"/>
                  </p:custDataLst>
                </p:nvPr>
              </p:nvSpPr>
              <p:spPr>
                <a:xfrm>
                  <a:off x="5108513" y="5871143"/>
                  <a:ext cx="436880" cy="368300"/>
                </a:xfrm>
                <a:prstGeom prst="rect">
                  <a:avLst/>
                </a:prstGeom>
                <a:noFill/>
              </p:spPr>
              <p:txBody>
                <a:bodyPr wrap="none" rtlCol="0">
                  <a:spAutoFit/>
                </a:bodyPr>
                <a:lstStyle/>
                <a:p>
                  <a:pPr algn="l"/>
                  <a:r>
                    <a:rPr lang="en-US" altLang="zh-CN" dirty="0">
                      <a:latin typeface="+mn-ea"/>
                    </a:rPr>
                    <a:t>35</a:t>
                  </a:r>
                  <a:endParaRPr lang="zh-CN" altLang="en-US" dirty="0">
                    <a:latin typeface="+mn-ea"/>
                  </a:endParaRPr>
                </a:p>
              </p:txBody>
            </p:sp>
            <p:sp>
              <p:nvSpPr>
                <p:cNvPr id="97" name="PA-文本框 96"/>
                <p:cNvSpPr txBox="1"/>
                <p:nvPr>
                  <p:custDataLst>
                    <p:tags r:id="rId9"/>
                  </p:custDataLst>
                </p:nvPr>
              </p:nvSpPr>
              <p:spPr>
                <a:xfrm>
                  <a:off x="4554933" y="5871143"/>
                  <a:ext cx="436880" cy="368300"/>
                </a:xfrm>
                <a:prstGeom prst="rect">
                  <a:avLst/>
                </a:prstGeom>
                <a:noFill/>
              </p:spPr>
              <p:txBody>
                <a:bodyPr wrap="none" rtlCol="0">
                  <a:spAutoFit/>
                </a:bodyPr>
                <a:lstStyle/>
                <a:p>
                  <a:pPr algn="l"/>
                  <a:r>
                    <a:rPr lang="en-US" altLang="zh-CN" dirty="0">
                      <a:latin typeface="+mn-ea"/>
                    </a:rPr>
                    <a:t>36</a:t>
                  </a:r>
                  <a:endParaRPr lang="zh-CN" altLang="en-US" dirty="0">
                    <a:latin typeface="+mn-ea"/>
                  </a:endParaRPr>
                </a:p>
              </p:txBody>
            </p:sp>
            <p:sp>
              <p:nvSpPr>
                <p:cNvPr id="4" name="PA-文本框 96"/>
                <p:cNvSpPr txBox="1"/>
                <p:nvPr>
                  <p:custDataLst>
                    <p:tags r:id="rId10"/>
                  </p:custDataLst>
                </p:nvPr>
              </p:nvSpPr>
              <p:spPr>
                <a:xfrm>
                  <a:off x="4001848" y="5878799"/>
                  <a:ext cx="433070" cy="368300"/>
                </a:xfrm>
                <a:prstGeom prst="rect">
                  <a:avLst/>
                </a:prstGeom>
                <a:noFill/>
              </p:spPr>
              <p:txBody>
                <a:bodyPr wrap="none" rtlCol="0">
                  <a:spAutoFit/>
                </a:bodyPr>
                <a:lstStyle/>
                <a:p>
                  <a:pPr algn="l"/>
                  <a:r>
                    <a:rPr lang="en-US" altLang="zh-CN" dirty="0">
                      <a:latin typeface="+mn-ea"/>
                    </a:rPr>
                    <a:t>37</a:t>
                  </a:r>
                  <a:endParaRPr lang="zh-CN" altLang="en-US" dirty="0">
                    <a:latin typeface="+mn-ea"/>
                  </a:endParaRPr>
                </a:p>
              </p:txBody>
            </p:sp>
          </p:grpSp>
          <p:grpSp>
            <p:nvGrpSpPr>
              <p:cNvPr id="90" name="组合 89"/>
              <p:cNvGrpSpPr/>
              <p:nvPr/>
            </p:nvGrpSpPr>
            <p:grpSpPr>
              <a:xfrm rot="16200000">
                <a:off x="5879661" y="4728403"/>
                <a:ext cx="72000" cy="2224205"/>
                <a:chOff x="5334247" y="2080201"/>
                <a:chExt cx="72000" cy="2224205"/>
              </a:xfrm>
            </p:grpSpPr>
            <p:cxnSp>
              <p:nvCxnSpPr>
                <p:cNvPr id="125" name="PA-直接连接符 124"/>
                <p:cNvCxnSpPr/>
                <p:nvPr>
                  <p:custDataLst>
                    <p:tags r:id="rId11"/>
                  </p:custDataLst>
                </p:nvPr>
              </p:nvCxnSpPr>
              <p:spPr>
                <a:xfrm>
                  <a:off x="5406247" y="2080201"/>
                  <a:ext cx="0" cy="22176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6" name="PA-直接连接符 125"/>
                <p:cNvCxnSpPr/>
                <p:nvPr>
                  <p:custDataLst>
                    <p:tags r:id="rId12"/>
                  </p:custDataLst>
                </p:nvPr>
              </p:nvCxnSpPr>
              <p:spPr>
                <a:xfrm rot="16200000">
                  <a:off x="5370247" y="2599569"/>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8" name="PA-直接连接符 127"/>
                <p:cNvCxnSpPr/>
                <p:nvPr>
                  <p:custDataLst>
                    <p:tags r:id="rId13"/>
                  </p:custDataLst>
                </p:nvPr>
              </p:nvCxnSpPr>
              <p:spPr>
                <a:xfrm rot="16200000">
                  <a:off x="5370247" y="2045789"/>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0" name="PA-直接连接符 129"/>
                <p:cNvCxnSpPr/>
                <p:nvPr>
                  <p:custDataLst>
                    <p:tags r:id="rId14"/>
                  </p:custDataLst>
                </p:nvPr>
              </p:nvCxnSpPr>
              <p:spPr>
                <a:xfrm rot="16200000">
                  <a:off x="5370247" y="3153349"/>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3" name="PA-直接连接符 132"/>
                <p:cNvCxnSpPr/>
                <p:nvPr>
                  <p:custDataLst>
                    <p:tags r:id="rId15"/>
                  </p:custDataLst>
                </p:nvPr>
              </p:nvCxnSpPr>
              <p:spPr>
                <a:xfrm rot="16200000">
                  <a:off x="5370247" y="3707129"/>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4" name="PA-直接连接符 133"/>
                <p:cNvCxnSpPr/>
                <p:nvPr>
                  <p:custDataLst>
                    <p:tags r:id="rId16"/>
                  </p:custDataLst>
                </p:nvPr>
              </p:nvCxnSpPr>
              <p:spPr>
                <a:xfrm rot="16200000">
                  <a:off x="5370247" y="4268406"/>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0" name="PA-组合 9"/>
            <p:cNvGrpSpPr/>
            <p:nvPr>
              <p:custDataLst>
                <p:tags r:id="rId17"/>
              </p:custDataLst>
            </p:nvPr>
          </p:nvGrpSpPr>
          <p:grpSpPr>
            <a:xfrm>
              <a:off x="10091365" y="1407314"/>
              <a:ext cx="564783" cy="5067424"/>
              <a:chOff x="7027762" y="921744"/>
              <a:chExt cx="564783" cy="5067424"/>
            </a:xfrm>
          </p:grpSpPr>
          <p:sp>
            <p:nvSpPr>
              <p:cNvPr id="99" name="PA-文本框 98"/>
              <p:cNvSpPr txBox="1"/>
              <p:nvPr>
                <p:custDataLst>
                  <p:tags r:id="rId18"/>
                </p:custDataLst>
              </p:nvPr>
            </p:nvSpPr>
            <p:spPr>
              <a:xfrm>
                <a:off x="7055217" y="1273574"/>
                <a:ext cx="537328" cy="369332"/>
              </a:xfrm>
              <a:prstGeom prst="rect">
                <a:avLst/>
              </a:prstGeom>
              <a:noFill/>
            </p:spPr>
            <p:txBody>
              <a:bodyPr wrap="none" rtlCol="0">
                <a:spAutoFit/>
              </a:bodyPr>
              <a:lstStyle/>
              <a:p>
                <a:pPr algn="ctr"/>
                <a:r>
                  <a:rPr lang="en-US" altLang="zh-CN" dirty="0">
                    <a:latin typeface="+mn-ea"/>
                  </a:rPr>
                  <a:t>60°</a:t>
                </a:r>
                <a:endParaRPr lang="zh-CN" altLang="en-US" dirty="0">
                  <a:latin typeface="+mn-ea"/>
                </a:endParaRPr>
              </a:p>
            </p:txBody>
          </p:sp>
          <p:sp>
            <p:nvSpPr>
              <p:cNvPr id="100" name="PA-文本框 99"/>
              <p:cNvSpPr txBox="1"/>
              <p:nvPr>
                <p:custDataLst>
                  <p:tags r:id="rId19"/>
                </p:custDataLst>
              </p:nvPr>
            </p:nvSpPr>
            <p:spPr>
              <a:xfrm>
                <a:off x="7055217" y="1941925"/>
                <a:ext cx="537328" cy="369332"/>
              </a:xfrm>
              <a:prstGeom prst="rect">
                <a:avLst/>
              </a:prstGeom>
              <a:noFill/>
            </p:spPr>
            <p:txBody>
              <a:bodyPr wrap="none" rtlCol="0">
                <a:spAutoFit/>
              </a:bodyPr>
              <a:lstStyle/>
              <a:p>
                <a:pPr algn="ctr"/>
                <a:r>
                  <a:rPr lang="en-US" altLang="zh-CN" dirty="0">
                    <a:latin typeface="+mn-ea"/>
                  </a:rPr>
                  <a:t>40°</a:t>
                </a:r>
                <a:endParaRPr lang="zh-CN" altLang="en-US" dirty="0">
                  <a:latin typeface="+mn-ea"/>
                </a:endParaRPr>
              </a:p>
            </p:txBody>
          </p:sp>
          <p:sp>
            <p:nvSpPr>
              <p:cNvPr id="101" name="PA-文本框 100"/>
              <p:cNvSpPr txBox="1"/>
              <p:nvPr>
                <p:custDataLst>
                  <p:tags r:id="rId20"/>
                </p:custDataLst>
              </p:nvPr>
            </p:nvSpPr>
            <p:spPr>
              <a:xfrm>
                <a:off x="7055217" y="2610276"/>
                <a:ext cx="537328" cy="369332"/>
              </a:xfrm>
              <a:prstGeom prst="rect">
                <a:avLst/>
              </a:prstGeom>
              <a:noFill/>
            </p:spPr>
            <p:txBody>
              <a:bodyPr wrap="none" rtlCol="0">
                <a:spAutoFit/>
              </a:bodyPr>
              <a:lstStyle/>
              <a:p>
                <a:pPr algn="ctr"/>
                <a:r>
                  <a:rPr lang="en-US" altLang="zh-CN" dirty="0">
                    <a:latin typeface="+mn-ea"/>
                  </a:rPr>
                  <a:t>20°</a:t>
                </a:r>
                <a:endParaRPr lang="zh-CN" altLang="en-US" dirty="0">
                  <a:latin typeface="+mn-ea"/>
                </a:endParaRPr>
              </a:p>
            </p:txBody>
          </p:sp>
          <p:sp>
            <p:nvSpPr>
              <p:cNvPr id="102" name="PA-文本框 101"/>
              <p:cNvSpPr txBox="1"/>
              <p:nvPr>
                <p:custDataLst>
                  <p:tags r:id="rId21"/>
                </p:custDataLst>
              </p:nvPr>
            </p:nvSpPr>
            <p:spPr>
              <a:xfrm>
                <a:off x="7055217" y="3278627"/>
                <a:ext cx="409086" cy="369332"/>
              </a:xfrm>
              <a:prstGeom prst="rect">
                <a:avLst/>
              </a:prstGeom>
              <a:noFill/>
            </p:spPr>
            <p:txBody>
              <a:bodyPr wrap="none" rtlCol="0">
                <a:spAutoFit/>
              </a:bodyPr>
              <a:lstStyle/>
              <a:p>
                <a:pPr algn="ctr"/>
                <a:r>
                  <a:rPr lang="en-US" altLang="zh-CN" dirty="0">
                    <a:latin typeface="+mn-ea"/>
                  </a:rPr>
                  <a:t>0°</a:t>
                </a:r>
                <a:endParaRPr lang="zh-CN" altLang="en-US" dirty="0">
                  <a:latin typeface="+mn-ea"/>
                </a:endParaRPr>
              </a:p>
            </p:txBody>
          </p:sp>
          <p:sp>
            <p:nvSpPr>
              <p:cNvPr id="103" name="PA-文本框 102"/>
              <p:cNvSpPr txBox="1"/>
              <p:nvPr>
                <p:custDataLst>
                  <p:tags r:id="rId22"/>
                </p:custDataLst>
              </p:nvPr>
            </p:nvSpPr>
            <p:spPr>
              <a:xfrm>
                <a:off x="7055217" y="3946978"/>
                <a:ext cx="537328" cy="369332"/>
              </a:xfrm>
              <a:prstGeom prst="rect">
                <a:avLst/>
              </a:prstGeom>
              <a:noFill/>
            </p:spPr>
            <p:txBody>
              <a:bodyPr wrap="none" rtlCol="0">
                <a:spAutoFit/>
              </a:bodyPr>
              <a:lstStyle/>
              <a:p>
                <a:pPr algn="ctr"/>
                <a:r>
                  <a:rPr lang="en-US" altLang="zh-CN" dirty="0">
                    <a:latin typeface="+mn-ea"/>
                  </a:rPr>
                  <a:t>20°</a:t>
                </a:r>
                <a:endParaRPr lang="zh-CN" altLang="en-US" dirty="0">
                  <a:latin typeface="+mn-ea"/>
                </a:endParaRPr>
              </a:p>
            </p:txBody>
          </p:sp>
          <p:sp>
            <p:nvSpPr>
              <p:cNvPr id="104" name="PA-文本框 103"/>
              <p:cNvSpPr txBox="1"/>
              <p:nvPr>
                <p:custDataLst>
                  <p:tags r:id="rId23"/>
                </p:custDataLst>
              </p:nvPr>
            </p:nvSpPr>
            <p:spPr>
              <a:xfrm>
                <a:off x="7055217" y="4615329"/>
                <a:ext cx="537328" cy="369332"/>
              </a:xfrm>
              <a:prstGeom prst="rect">
                <a:avLst/>
              </a:prstGeom>
              <a:noFill/>
            </p:spPr>
            <p:txBody>
              <a:bodyPr wrap="none" rtlCol="0">
                <a:spAutoFit/>
              </a:bodyPr>
              <a:lstStyle/>
              <a:p>
                <a:pPr algn="ctr"/>
                <a:r>
                  <a:rPr lang="en-US" altLang="zh-CN" dirty="0">
                    <a:latin typeface="+mn-ea"/>
                  </a:rPr>
                  <a:t>40°</a:t>
                </a:r>
                <a:endParaRPr lang="zh-CN" altLang="en-US" dirty="0">
                  <a:latin typeface="+mn-ea"/>
                </a:endParaRPr>
              </a:p>
            </p:txBody>
          </p:sp>
          <p:sp>
            <p:nvSpPr>
              <p:cNvPr id="105" name="PA-文本框 104"/>
              <p:cNvSpPr txBox="1"/>
              <p:nvPr>
                <p:custDataLst>
                  <p:tags r:id="rId24"/>
                </p:custDataLst>
              </p:nvPr>
            </p:nvSpPr>
            <p:spPr>
              <a:xfrm>
                <a:off x="7055217" y="5283682"/>
                <a:ext cx="537328" cy="369332"/>
              </a:xfrm>
              <a:prstGeom prst="rect">
                <a:avLst/>
              </a:prstGeom>
              <a:noFill/>
            </p:spPr>
            <p:txBody>
              <a:bodyPr wrap="none" rtlCol="0">
                <a:spAutoFit/>
              </a:bodyPr>
              <a:lstStyle/>
              <a:p>
                <a:pPr algn="ctr"/>
                <a:r>
                  <a:rPr lang="en-US" altLang="zh-CN" dirty="0">
                    <a:latin typeface="+mn-ea"/>
                  </a:rPr>
                  <a:t>60°</a:t>
                </a:r>
                <a:endParaRPr lang="zh-CN" altLang="en-US" dirty="0">
                  <a:latin typeface="+mn-ea"/>
                </a:endParaRPr>
              </a:p>
            </p:txBody>
          </p:sp>
          <p:sp>
            <p:nvSpPr>
              <p:cNvPr id="106" name="PA-文本框 105"/>
              <p:cNvSpPr txBox="1"/>
              <p:nvPr>
                <p:custDataLst>
                  <p:tags r:id="rId25"/>
                </p:custDataLst>
              </p:nvPr>
            </p:nvSpPr>
            <p:spPr>
              <a:xfrm>
                <a:off x="7094636" y="921744"/>
                <a:ext cx="360996" cy="369332"/>
              </a:xfrm>
              <a:prstGeom prst="rect">
                <a:avLst/>
              </a:prstGeom>
              <a:noFill/>
            </p:spPr>
            <p:txBody>
              <a:bodyPr wrap="none" rtlCol="0">
                <a:spAutoFit/>
              </a:bodyPr>
              <a:lstStyle/>
              <a:p>
                <a:pPr algn="ctr"/>
                <a:r>
                  <a:rPr lang="en-US" altLang="zh-CN" dirty="0">
                    <a:latin typeface="+mn-ea"/>
                  </a:rPr>
                  <a:t>N	</a:t>
                </a:r>
                <a:endParaRPr lang="zh-CN" altLang="en-US" dirty="0">
                  <a:latin typeface="+mn-ea"/>
                </a:endParaRPr>
              </a:p>
            </p:txBody>
          </p:sp>
          <p:sp>
            <p:nvSpPr>
              <p:cNvPr id="107" name="PA-文本框 106"/>
              <p:cNvSpPr txBox="1"/>
              <p:nvPr>
                <p:custDataLst>
                  <p:tags r:id="rId26"/>
                </p:custDataLst>
              </p:nvPr>
            </p:nvSpPr>
            <p:spPr>
              <a:xfrm>
                <a:off x="7094636" y="5619836"/>
                <a:ext cx="308098" cy="369332"/>
              </a:xfrm>
              <a:prstGeom prst="rect">
                <a:avLst/>
              </a:prstGeom>
              <a:noFill/>
            </p:spPr>
            <p:txBody>
              <a:bodyPr wrap="none" rtlCol="0">
                <a:spAutoFit/>
              </a:bodyPr>
              <a:lstStyle/>
              <a:p>
                <a:pPr algn="ctr"/>
                <a:r>
                  <a:rPr lang="en-US" altLang="zh-CN" dirty="0">
                    <a:latin typeface="+mn-ea"/>
                  </a:rPr>
                  <a:t>S</a:t>
                </a:r>
                <a:endParaRPr lang="zh-CN" altLang="en-US" dirty="0">
                  <a:latin typeface="+mn-ea"/>
                </a:endParaRPr>
              </a:p>
            </p:txBody>
          </p:sp>
          <p:grpSp>
            <p:nvGrpSpPr>
              <p:cNvPr id="91" name="组合 90"/>
              <p:cNvGrpSpPr/>
              <p:nvPr/>
            </p:nvGrpSpPr>
            <p:grpSpPr>
              <a:xfrm rot="16200000">
                <a:off x="4716007" y="3435667"/>
                <a:ext cx="4680592" cy="57081"/>
                <a:chOff x="5820727" y="5114304"/>
                <a:chExt cx="4680592" cy="57081"/>
              </a:xfrm>
            </p:grpSpPr>
            <p:cxnSp>
              <p:nvCxnSpPr>
                <p:cNvPr id="108" name="PA-直接连接符 107"/>
                <p:cNvCxnSpPr/>
                <p:nvPr>
                  <p:custDataLst>
                    <p:tags r:id="rId27"/>
                  </p:custDataLst>
                </p:nvPr>
              </p:nvCxnSpPr>
              <p:spPr>
                <a:xfrm>
                  <a:off x="5820727" y="5114304"/>
                  <a:ext cx="4675804"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09" name="组合 108"/>
                <p:cNvGrpSpPr/>
                <p:nvPr/>
              </p:nvGrpSpPr>
              <p:grpSpPr>
                <a:xfrm>
                  <a:off x="5820727" y="5117385"/>
                  <a:ext cx="4680592" cy="54000"/>
                  <a:chOff x="5820727" y="5117385"/>
                  <a:chExt cx="4680592" cy="72000"/>
                </a:xfrm>
              </p:grpSpPr>
              <p:cxnSp>
                <p:nvCxnSpPr>
                  <p:cNvPr id="110" name="PA-直接连接符 109"/>
                  <p:cNvCxnSpPr/>
                  <p:nvPr>
                    <p:custDataLst>
                      <p:tags r:id="rId28"/>
                    </p:custDataLst>
                  </p:nvPr>
                </p:nvCxnSpPr>
                <p:spPr>
                  <a:xfrm>
                    <a:off x="5820727"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1" name="PA-直接连接符 110"/>
                  <p:cNvCxnSpPr/>
                  <p:nvPr>
                    <p:custDataLst>
                      <p:tags r:id="rId29"/>
                    </p:custDataLst>
                  </p:nvPr>
                </p:nvCxnSpPr>
                <p:spPr>
                  <a:xfrm>
                    <a:off x="6155055"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2" name="PA-直接连接符 111"/>
                  <p:cNvCxnSpPr/>
                  <p:nvPr>
                    <p:custDataLst>
                      <p:tags r:id="rId30"/>
                    </p:custDataLst>
                  </p:nvPr>
                </p:nvCxnSpPr>
                <p:spPr>
                  <a:xfrm>
                    <a:off x="6489383"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3" name="PA-直接连接符 112"/>
                  <p:cNvCxnSpPr/>
                  <p:nvPr>
                    <p:custDataLst>
                      <p:tags r:id="rId31"/>
                    </p:custDataLst>
                  </p:nvPr>
                </p:nvCxnSpPr>
                <p:spPr>
                  <a:xfrm>
                    <a:off x="6823711"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4" name="PA-直接连接符 113"/>
                  <p:cNvCxnSpPr/>
                  <p:nvPr>
                    <p:custDataLst>
                      <p:tags r:id="rId32"/>
                    </p:custDataLst>
                  </p:nvPr>
                </p:nvCxnSpPr>
                <p:spPr>
                  <a:xfrm>
                    <a:off x="7158039"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5" name="PA-直接连接符 114"/>
                  <p:cNvCxnSpPr/>
                  <p:nvPr>
                    <p:custDataLst>
                      <p:tags r:id="rId33"/>
                    </p:custDataLst>
                  </p:nvPr>
                </p:nvCxnSpPr>
                <p:spPr>
                  <a:xfrm>
                    <a:off x="7492367"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6" name="PA-直接连接符 115"/>
                  <p:cNvCxnSpPr/>
                  <p:nvPr>
                    <p:custDataLst>
                      <p:tags r:id="rId34"/>
                    </p:custDataLst>
                  </p:nvPr>
                </p:nvCxnSpPr>
                <p:spPr>
                  <a:xfrm>
                    <a:off x="7826695"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7" name="PA-直接连接符 116"/>
                  <p:cNvCxnSpPr/>
                  <p:nvPr>
                    <p:custDataLst>
                      <p:tags r:id="rId35"/>
                    </p:custDataLst>
                  </p:nvPr>
                </p:nvCxnSpPr>
                <p:spPr>
                  <a:xfrm>
                    <a:off x="8161023"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8" name="PA-直接连接符 117"/>
                  <p:cNvCxnSpPr/>
                  <p:nvPr>
                    <p:custDataLst>
                      <p:tags r:id="rId36"/>
                    </p:custDataLst>
                  </p:nvPr>
                </p:nvCxnSpPr>
                <p:spPr>
                  <a:xfrm>
                    <a:off x="8495351"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9" name="PA-直接连接符 118"/>
                  <p:cNvCxnSpPr/>
                  <p:nvPr>
                    <p:custDataLst>
                      <p:tags r:id="rId37"/>
                    </p:custDataLst>
                  </p:nvPr>
                </p:nvCxnSpPr>
                <p:spPr>
                  <a:xfrm>
                    <a:off x="8829679"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0" name="PA-直接连接符 119"/>
                  <p:cNvCxnSpPr/>
                  <p:nvPr>
                    <p:custDataLst>
                      <p:tags r:id="rId38"/>
                    </p:custDataLst>
                  </p:nvPr>
                </p:nvCxnSpPr>
                <p:spPr>
                  <a:xfrm>
                    <a:off x="9164007"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1" name="PA-直接连接符 120"/>
                  <p:cNvCxnSpPr/>
                  <p:nvPr>
                    <p:custDataLst>
                      <p:tags r:id="rId39"/>
                    </p:custDataLst>
                  </p:nvPr>
                </p:nvCxnSpPr>
                <p:spPr>
                  <a:xfrm>
                    <a:off x="9498335"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2" name="PA-直接连接符 121"/>
                  <p:cNvCxnSpPr/>
                  <p:nvPr>
                    <p:custDataLst>
                      <p:tags r:id="rId40"/>
                    </p:custDataLst>
                  </p:nvPr>
                </p:nvCxnSpPr>
                <p:spPr>
                  <a:xfrm>
                    <a:off x="9832663"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3" name="PA-直接连接符 122"/>
                  <p:cNvCxnSpPr/>
                  <p:nvPr>
                    <p:custDataLst>
                      <p:tags r:id="rId41"/>
                    </p:custDataLst>
                  </p:nvPr>
                </p:nvCxnSpPr>
                <p:spPr>
                  <a:xfrm>
                    <a:off x="10166991"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4" name="PA-直接连接符 123"/>
                  <p:cNvCxnSpPr/>
                  <p:nvPr>
                    <p:custDataLst>
                      <p:tags r:id="rId42"/>
                    </p:custDataLst>
                  </p:nvPr>
                </p:nvCxnSpPr>
                <p:spPr>
                  <a:xfrm>
                    <a:off x="10501319" y="5117385"/>
                    <a:ext cx="0" cy="7200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grpSp>
      </p:grpSp>
      <p:sp>
        <p:nvSpPr>
          <p:cNvPr id="12" name="任意多边形 11"/>
          <p:cNvSpPr/>
          <p:nvPr/>
        </p:nvSpPr>
        <p:spPr>
          <a:xfrm>
            <a:off x="7329170" y="1760220"/>
            <a:ext cx="294310" cy="3340735"/>
          </a:xfrm>
          <a:custGeom>
            <a:avLst/>
            <a:gdLst>
              <a:gd name="connsiteX0" fmla="*/ 0 w 463"/>
              <a:gd name="connsiteY0" fmla="*/ 0 h 5261"/>
              <a:gd name="connsiteX1" fmla="*/ 124 w 463"/>
              <a:gd name="connsiteY1" fmla="*/ 524 h 5261"/>
              <a:gd name="connsiteX2" fmla="*/ 416 w 463"/>
              <a:gd name="connsiteY2" fmla="*/ 2315 h 5261"/>
              <a:gd name="connsiteX3" fmla="*/ 423 w 463"/>
              <a:gd name="connsiteY3" fmla="*/ 3616 h 5261"/>
              <a:gd name="connsiteX4" fmla="*/ 224 w 463"/>
              <a:gd name="connsiteY4" fmla="*/ 5261 h 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 h="5261">
                <a:moveTo>
                  <a:pt x="0" y="0"/>
                </a:moveTo>
                <a:cubicBezTo>
                  <a:pt x="58" y="126"/>
                  <a:pt x="-14" y="11"/>
                  <a:pt x="124" y="524"/>
                </a:cubicBezTo>
                <a:cubicBezTo>
                  <a:pt x="262" y="1036"/>
                  <a:pt x="332" y="1722"/>
                  <a:pt x="416" y="2315"/>
                </a:cubicBezTo>
                <a:cubicBezTo>
                  <a:pt x="500" y="2909"/>
                  <a:pt x="453" y="2923"/>
                  <a:pt x="423" y="3616"/>
                </a:cubicBezTo>
                <a:cubicBezTo>
                  <a:pt x="394" y="4309"/>
                  <a:pt x="265" y="4833"/>
                  <a:pt x="224" y="5261"/>
                </a:cubicBezTo>
              </a:path>
            </a:pathLst>
          </a:cu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C03_S02_006"/>
          <p:cNvPicPr>
            <a:picLocks noChangeAspect="1"/>
          </p:cNvPicPr>
          <p:nvPr/>
        </p:nvPicPr>
        <p:blipFill>
          <a:blip r:embed="rId1">
            <a:lum bright="-24000" contrast="42000"/>
          </a:blip>
          <a:srcRect l="60715" t="80842" r="17875" b="13505"/>
          <a:stretch>
            <a:fillRect/>
          </a:stretch>
        </p:blipFill>
        <p:spPr>
          <a:xfrm>
            <a:off x="1892300" y="5869305"/>
            <a:ext cx="1953895" cy="340995"/>
          </a:xfrm>
          <a:prstGeom prst="rect">
            <a:avLst/>
          </a:prstGeom>
        </p:spPr>
      </p:pic>
      <p:sp>
        <p:nvSpPr>
          <p:cNvPr id="16" name="矩形 15"/>
          <p:cNvSpPr/>
          <p:nvPr/>
        </p:nvSpPr>
        <p:spPr>
          <a:xfrm>
            <a:off x="6577965" y="1602740"/>
            <a:ext cx="610235" cy="706755"/>
          </a:xfrm>
          <a:prstGeom prst="rect">
            <a:avLst/>
          </a:prstGeom>
          <a:noFill/>
          <a:ln>
            <a:noFill/>
          </a:ln>
        </p:spPr>
        <p:txBody>
          <a:bodyPr wrap="square" rtlCol="0" anchor="t">
            <a:spAutoFit/>
          </a:bodyPr>
          <a:lstStyle/>
          <a:p>
            <a:pPr algn="ctr"/>
            <a:r>
              <a:rPr lang="en-US" altLang="zh-CN" sz="4000" b="1">
                <a:ln w="10160">
                  <a:solidFill>
                    <a:schemeClr val="accent5"/>
                  </a:solidFill>
                  <a:prstDash val="solid"/>
                </a:ln>
                <a:solidFill>
                  <a:srgbClr val="FF0000"/>
                </a:solidFill>
                <a:effectLst>
                  <a:outerShdw blurRad="38100" dist="22860" dir="5400000" algn="tl" rotWithShape="0">
                    <a:srgbClr val="000000">
                      <a:alpha val="30000"/>
                    </a:srgbClr>
                  </a:outerShdw>
                </a:effectLst>
              </a:rPr>
              <a:t>A</a:t>
            </a:r>
            <a:endParaRPr lang="en-US" altLang="zh-CN" sz="4000" b="1">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17" name="矩形 16"/>
          <p:cNvSpPr/>
          <p:nvPr/>
        </p:nvSpPr>
        <p:spPr>
          <a:xfrm>
            <a:off x="6828155" y="4427220"/>
            <a:ext cx="594360" cy="706755"/>
          </a:xfrm>
          <a:prstGeom prst="rect">
            <a:avLst/>
          </a:prstGeom>
          <a:noFill/>
          <a:ln>
            <a:noFill/>
          </a:ln>
        </p:spPr>
        <p:txBody>
          <a:bodyPr wrap="square" rtlCol="0" anchor="t">
            <a:spAutoFit/>
          </a:bodyPr>
          <a:lstStyle/>
          <a:p>
            <a:pPr algn="ctr"/>
            <a:r>
              <a:rPr lang="en-US" altLang="zh-CN" sz="4000" b="1">
                <a:ln w="10160">
                  <a:solidFill>
                    <a:schemeClr val="accent5"/>
                  </a:solidFill>
                  <a:prstDash val="solid"/>
                </a:ln>
                <a:solidFill>
                  <a:srgbClr val="FF0000"/>
                </a:solidFill>
                <a:effectLst>
                  <a:outerShdw blurRad="38100" dist="22860" dir="5400000" algn="tl" rotWithShape="0">
                    <a:srgbClr val="000000">
                      <a:alpha val="30000"/>
                    </a:srgbClr>
                  </a:outerShdw>
                </a:effectLst>
              </a:rPr>
              <a:t>B</a:t>
            </a:r>
            <a:endParaRPr lang="en-US" altLang="zh-CN" sz="4000" b="1">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cxnSp>
        <p:nvCxnSpPr>
          <p:cNvPr id="19" name="直接连接符 18"/>
          <p:cNvCxnSpPr/>
          <p:nvPr/>
        </p:nvCxnSpPr>
        <p:spPr>
          <a:xfrm>
            <a:off x="9562465" y="1071880"/>
            <a:ext cx="27940" cy="4716145"/>
          </a:xfrm>
          <a:prstGeom prst="line">
            <a:avLst/>
          </a:prstGeom>
          <a:ln w="12700">
            <a:solidFill>
              <a:srgbClr val="35BEAB"/>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124440" y="1092200"/>
            <a:ext cx="27940" cy="4716145"/>
          </a:xfrm>
          <a:prstGeom prst="line">
            <a:avLst/>
          </a:prstGeom>
          <a:ln w="12700">
            <a:solidFill>
              <a:srgbClr val="35BEAB"/>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017000" y="1106170"/>
            <a:ext cx="27940" cy="4716145"/>
          </a:xfrm>
          <a:prstGeom prst="line">
            <a:avLst/>
          </a:prstGeom>
          <a:ln w="12700">
            <a:solidFill>
              <a:srgbClr val="35BEAB"/>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463915" y="1088390"/>
            <a:ext cx="27940" cy="4716145"/>
          </a:xfrm>
          <a:prstGeom prst="line">
            <a:avLst/>
          </a:prstGeom>
          <a:ln w="12700">
            <a:solidFill>
              <a:srgbClr val="35BEAB"/>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7389495" y="2255520"/>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7456805" y="2607945"/>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7510780" y="3048635"/>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547610" y="3786505"/>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7472045" y="4465320"/>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409815" y="4982845"/>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277100" y="1717040"/>
            <a:ext cx="142875" cy="15811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99260" y="347980"/>
            <a:ext cx="8792845" cy="953135"/>
          </a:xfrm>
          <a:prstGeom prst="rect">
            <a:avLst/>
          </a:prstGeom>
          <a:noFill/>
        </p:spPr>
        <p:txBody>
          <a:bodyPr wrap="square" rtlCol="0">
            <a:spAutoFit/>
          </a:bodyPr>
          <a:lstStyle/>
          <a:p>
            <a:pPr>
              <a:buClrTx/>
              <a:buSzTx/>
              <a:buFontTx/>
            </a:pPr>
            <a:r>
              <a:rPr lang="zh-CN" altLang="en-US" sz="2800" b="1" dirty="0">
                <a:latin typeface="+mj-ea"/>
                <a:ea typeface="+mj-ea"/>
                <a:sym typeface="+mn-ea"/>
              </a:rPr>
              <a:t>华附</a:t>
            </a:r>
            <a:r>
              <a:rPr lang="zh-CN" altLang="en-US" sz="2800" b="1" dirty="0">
                <a:latin typeface="微软雅黑" panose="020B0503020204020204" charset="-122"/>
                <a:ea typeface="微软雅黑" panose="020B0503020204020204" charset="-122"/>
                <a:sym typeface="+mn-ea"/>
              </a:rPr>
              <a:t>研学考察团</a:t>
            </a:r>
            <a:endParaRPr lang="zh-CN" altLang="en-US" sz="2800" b="1" dirty="0">
              <a:latin typeface="+mj-ea"/>
              <a:ea typeface="+mj-ea"/>
            </a:endParaRPr>
          </a:p>
          <a:p>
            <a:r>
              <a:rPr lang="zh-CN" altLang="en-US" sz="2800" b="1" dirty="0">
                <a:latin typeface="+mj-ea"/>
                <a:ea typeface="+mj-ea"/>
              </a:rPr>
              <a:t>   </a:t>
            </a:r>
            <a:endParaRPr lang="zh-CN" altLang="en-US" sz="2800" b="1" dirty="0">
              <a:latin typeface="+mj-ea"/>
              <a:ea typeface="+mj-ea"/>
            </a:endParaRPr>
          </a:p>
        </p:txBody>
      </p:sp>
      <p:sp>
        <p:nvSpPr>
          <p:cNvPr id="3" name="文本框 2"/>
          <p:cNvSpPr txBox="1"/>
          <p:nvPr/>
        </p:nvSpPr>
        <p:spPr>
          <a:xfrm>
            <a:off x="487045" y="1167130"/>
            <a:ext cx="3836670" cy="4523105"/>
          </a:xfrm>
          <a:prstGeom prst="rect">
            <a:avLst/>
          </a:prstGeom>
          <a:noFill/>
          <a:ln w="9525">
            <a:noFill/>
          </a:ln>
        </p:spPr>
        <p:txBody>
          <a:bodyPr wrap="square">
            <a:spAutoFit/>
          </a:bodyPr>
          <a:lstStyle/>
          <a:p>
            <a:pPr indent="0" algn="l" fontAlgn="auto"/>
            <a:r>
              <a:rPr lang="zh-CN" sz="3200" b="0">
                <a:latin typeface="Calibri" panose="020F0502020204030204" charset="0"/>
                <a:ea typeface="宋体" panose="02010600030101010101" pitchFamily="2" charset="-122"/>
              </a:rPr>
              <a:t>【研学路线】</a:t>
            </a:r>
            <a:endParaRPr lang="zh-CN" sz="3200" b="0">
              <a:latin typeface="Calibri" panose="020F0502020204030204" charset="0"/>
              <a:ea typeface="宋体" panose="02010600030101010101" pitchFamily="2" charset="-122"/>
            </a:endParaRPr>
          </a:p>
          <a:p>
            <a:pPr indent="0" algn="l" fontAlgn="auto"/>
            <a:endParaRPr lang="en-US" sz="3200" b="0">
              <a:latin typeface="Calibri" panose="020F0502020204030204" charset="0"/>
              <a:ea typeface="宋体" panose="02010600030101010101" pitchFamily="2" charset="-122"/>
              <a:cs typeface="Times New Roman" panose="02020603050405020304" pitchFamily="18" charset="0"/>
            </a:endParaRPr>
          </a:p>
          <a:p>
            <a:pPr indent="0" algn="ctr" fontAlgn="auto"/>
            <a:r>
              <a:rPr lang="zh-CN" sz="3200" b="0">
                <a:latin typeface="Calibri" panose="020F0502020204030204" charset="0"/>
                <a:ea typeface="宋体" panose="02010600030101010101" pitchFamily="2" charset="-122"/>
              </a:rPr>
              <a:t>珠江口</a:t>
            </a:r>
            <a:endParaRPr lang="zh-CN" sz="3200" b="0">
              <a:latin typeface="Calibri" panose="020F0502020204030204" charset="0"/>
              <a:ea typeface="宋体" panose="02010600030101010101" pitchFamily="2" charset="-122"/>
            </a:endParaRPr>
          </a:p>
          <a:p>
            <a:pPr indent="0" algn="ctr" fontAlgn="auto"/>
            <a:r>
              <a:rPr lang="zh-CN" sz="3200" b="0">
                <a:latin typeface="Arial" panose="020B0604020202020204" pitchFamily="34" charset="0"/>
                <a:ea typeface="宋体" panose="02010600030101010101" pitchFamily="2" charset="-122"/>
                <a:cs typeface="Arial" panose="020B0604020202020204" pitchFamily="34" charset="0"/>
              </a:rPr>
              <a:t>↓</a:t>
            </a:r>
            <a:endParaRPr lang="zh-CN" sz="3200" b="0">
              <a:latin typeface="Arial" panose="020B0604020202020204" pitchFamily="34" charset="0"/>
              <a:ea typeface="宋体" panose="02010600030101010101" pitchFamily="2" charset="-122"/>
              <a:cs typeface="Arial" panose="020B0604020202020204" pitchFamily="34" charset="0"/>
            </a:endParaRPr>
          </a:p>
          <a:p>
            <a:pPr indent="0" algn="ctr" fontAlgn="auto"/>
            <a:r>
              <a:rPr lang="zh-CN" sz="3200" b="0">
                <a:latin typeface="Calibri" panose="020F0502020204030204" charset="0"/>
                <a:ea typeface="宋体" panose="02010600030101010101" pitchFamily="2" charset="-122"/>
              </a:rPr>
              <a:t>洋浦盐田村</a:t>
            </a:r>
            <a:endParaRPr lang="zh-CN" sz="3200" b="0">
              <a:latin typeface="Calibri" panose="020F0502020204030204" charset="0"/>
              <a:ea typeface="宋体" panose="02010600030101010101" pitchFamily="2" charset="-122"/>
            </a:endParaRPr>
          </a:p>
          <a:p>
            <a:pPr indent="0" algn="ctr" fontAlgn="auto"/>
            <a:r>
              <a:rPr lang="zh-CN" sz="3200" b="0">
                <a:latin typeface="Arial" panose="020B0604020202020204" pitchFamily="34" charset="0"/>
                <a:ea typeface="宋体" panose="02010600030101010101" pitchFamily="2" charset="-122"/>
                <a:cs typeface="Arial" panose="020B0604020202020204" pitchFamily="34" charset="0"/>
              </a:rPr>
              <a:t>↓</a:t>
            </a:r>
            <a:endParaRPr lang="zh-CN" sz="3200" b="0">
              <a:latin typeface="Calibri" panose="020F0502020204030204" charset="0"/>
              <a:ea typeface="宋体" panose="02010600030101010101" pitchFamily="2" charset="-122"/>
            </a:endParaRPr>
          </a:p>
          <a:p>
            <a:pPr indent="0" algn="ctr" fontAlgn="auto"/>
            <a:r>
              <a:rPr lang="zh-CN" sz="3200" b="0">
                <a:latin typeface="Calibri" panose="020F0502020204030204" charset="0"/>
                <a:ea typeface="宋体" panose="02010600030101010101" pitchFamily="2" charset="-122"/>
              </a:rPr>
              <a:t>洋浦近海养殖场</a:t>
            </a:r>
            <a:endParaRPr lang="zh-CN" sz="3200" b="0">
              <a:latin typeface="Calibri" panose="020F0502020204030204" charset="0"/>
              <a:ea typeface="宋体" panose="02010600030101010101" pitchFamily="2" charset="-122"/>
            </a:endParaRPr>
          </a:p>
          <a:p>
            <a:pPr indent="0" algn="ctr" fontAlgn="auto"/>
            <a:r>
              <a:rPr lang="zh-CN" sz="3200" b="0">
                <a:latin typeface="Arial" panose="020B0604020202020204" pitchFamily="34" charset="0"/>
                <a:ea typeface="宋体" panose="02010600030101010101" pitchFamily="2" charset="-122"/>
                <a:cs typeface="Arial" panose="020B0604020202020204" pitchFamily="34" charset="0"/>
              </a:rPr>
              <a:t>↓</a:t>
            </a:r>
            <a:endParaRPr lang="zh-CN" sz="3200" b="0">
              <a:latin typeface="Arial" panose="020B0604020202020204" pitchFamily="34" charset="0"/>
              <a:ea typeface="宋体" panose="02010600030101010101" pitchFamily="2" charset="-122"/>
              <a:cs typeface="Arial" panose="020B0604020202020204" pitchFamily="34" charset="0"/>
            </a:endParaRPr>
          </a:p>
          <a:p>
            <a:pPr indent="0" algn="ctr" fontAlgn="auto"/>
            <a:r>
              <a:rPr lang="zh-CN" sz="3200" b="0">
                <a:latin typeface="Calibri" panose="020F0502020204030204" charset="0"/>
                <a:ea typeface="宋体" panose="02010600030101010101" pitchFamily="2" charset="-122"/>
              </a:rPr>
              <a:t>三沙永兴岛</a:t>
            </a:r>
            <a:endParaRPr lang="zh-CN" altLang="en-US" sz="3200"/>
          </a:p>
        </p:txBody>
      </p:sp>
      <p:pic>
        <p:nvPicPr>
          <p:cNvPr id="6" name="图片 5" descr="政区图2"/>
          <p:cNvPicPr>
            <a:picLocks noChangeAspect="1"/>
          </p:cNvPicPr>
          <p:nvPr/>
        </p:nvPicPr>
        <p:blipFill>
          <a:blip r:embed="rId1"/>
          <a:srcRect b="6868"/>
          <a:stretch>
            <a:fillRect/>
          </a:stretch>
        </p:blipFill>
        <p:spPr>
          <a:xfrm>
            <a:off x="4118610" y="1064260"/>
            <a:ext cx="7828280" cy="5158105"/>
          </a:xfrm>
          <a:prstGeom prst="rect">
            <a:avLst/>
          </a:prstGeom>
          <a:ln>
            <a:solidFill>
              <a:schemeClr val="accent1"/>
            </a:solidFill>
          </a:ln>
        </p:spPr>
      </p:pic>
      <p:sp>
        <p:nvSpPr>
          <p:cNvPr id="7" name="任意多边形 6"/>
          <p:cNvSpPr/>
          <p:nvPr/>
        </p:nvSpPr>
        <p:spPr>
          <a:xfrm>
            <a:off x="5583170" y="1781810"/>
            <a:ext cx="2929522" cy="1978660"/>
          </a:xfrm>
          <a:custGeom>
            <a:avLst/>
            <a:gdLst>
              <a:gd name="connsiteX0" fmla="*/ 4173 w 4613"/>
              <a:gd name="connsiteY0" fmla="*/ 0 h 3116"/>
              <a:gd name="connsiteX1" fmla="*/ 4348 w 4613"/>
              <a:gd name="connsiteY1" fmla="*/ 249 h 3116"/>
              <a:gd name="connsiteX2" fmla="*/ 4473 w 4613"/>
              <a:gd name="connsiteY2" fmla="*/ 673 h 3116"/>
              <a:gd name="connsiteX3" fmla="*/ 4572 w 4613"/>
              <a:gd name="connsiteY3" fmla="*/ 1271 h 3116"/>
              <a:gd name="connsiteX4" fmla="*/ 3475 w 4613"/>
              <a:gd name="connsiteY4" fmla="*/ 1670 h 3116"/>
              <a:gd name="connsiteX5" fmla="*/ 2029 w 4613"/>
              <a:gd name="connsiteY5" fmla="*/ 2443 h 3116"/>
              <a:gd name="connsiteX6" fmla="*/ 932 w 4613"/>
              <a:gd name="connsiteY6" fmla="*/ 2817 h 3116"/>
              <a:gd name="connsiteX7" fmla="*/ 358 w 4613"/>
              <a:gd name="connsiteY7" fmla="*/ 2842 h 3116"/>
              <a:gd name="connsiteX8" fmla="*/ 9 w 4613"/>
              <a:gd name="connsiteY8" fmla="*/ 2967 h 3116"/>
              <a:gd name="connsiteX9" fmla="*/ 134 w 4613"/>
              <a:gd name="connsiteY9" fmla="*/ 311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3" h="3116">
                <a:moveTo>
                  <a:pt x="4173" y="0"/>
                </a:moveTo>
                <a:cubicBezTo>
                  <a:pt x="4205" y="41"/>
                  <a:pt x="4288" y="114"/>
                  <a:pt x="4348" y="249"/>
                </a:cubicBezTo>
                <a:cubicBezTo>
                  <a:pt x="4408" y="384"/>
                  <a:pt x="4428" y="469"/>
                  <a:pt x="4473" y="673"/>
                </a:cubicBezTo>
                <a:cubicBezTo>
                  <a:pt x="4518" y="877"/>
                  <a:pt x="4692" y="1052"/>
                  <a:pt x="4572" y="1271"/>
                </a:cubicBezTo>
                <a:cubicBezTo>
                  <a:pt x="4452" y="1490"/>
                  <a:pt x="4019" y="1436"/>
                  <a:pt x="3475" y="1670"/>
                </a:cubicBezTo>
                <a:cubicBezTo>
                  <a:pt x="2931" y="1904"/>
                  <a:pt x="2612" y="2244"/>
                  <a:pt x="2029" y="2443"/>
                </a:cubicBezTo>
                <a:cubicBezTo>
                  <a:pt x="1446" y="2642"/>
                  <a:pt x="1231" y="2737"/>
                  <a:pt x="932" y="2817"/>
                </a:cubicBezTo>
                <a:cubicBezTo>
                  <a:pt x="633" y="2897"/>
                  <a:pt x="548" y="2802"/>
                  <a:pt x="358" y="2842"/>
                </a:cubicBezTo>
                <a:cubicBezTo>
                  <a:pt x="168" y="2882"/>
                  <a:pt x="54" y="2912"/>
                  <a:pt x="9" y="2967"/>
                </a:cubicBezTo>
                <a:cubicBezTo>
                  <a:pt x="-36" y="3022"/>
                  <a:pt x="102" y="3089"/>
                  <a:pt x="134" y="311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082342" y="3759835"/>
            <a:ext cx="2297529" cy="1725930"/>
          </a:xfrm>
          <a:custGeom>
            <a:avLst/>
            <a:gdLst>
              <a:gd name="connsiteX0" fmla="*/ 950 w 3618"/>
              <a:gd name="connsiteY0" fmla="*/ 0 h 2718"/>
              <a:gd name="connsiteX1" fmla="*/ 52 w 3618"/>
              <a:gd name="connsiteY1" fmla="*/ 424 h 2718"/>
              <a:gd name="connsiteX2" fmla="*/ 127 w 3618"/>
              <a:gd name="connsiteY2" fmla="*/ 1297 h 2718"/>
              <a:gd name="connsiteX3" fmla="*/ 700 w 3618"/>
              <a:gd name="connsiteY3" fmla="*/ 1821 h 2718"/>
              <a:gd name="connsiteX4" fmla="*/ 2695 w 3618"/>
              <a:gd name="connsiteY4" fmla="*/ 2319 h 2718"/>
              <a:gd name="connsiteX5" fmla="*/ 3618 w 3618"/>
              <a:gd name="connsiteY5" fmla="*/ 2718 h 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 h="2718">
                <a:moveTo>
                  <a:pt x="950" y="0"/>
                </a:moveTo>
                <a:cubicBezTo>
                  <a:pt x="809" y="52"/>
                  <a:pt x="177" y="180"/>
                  <a:pt x="52" y="424"/>
                </a:cubicBezTo>
                <a:cubicBezTo>
                  <a:pt x="-73" y="668"/>
                  <a:pt x="57" y="1127"/>
                  <a:pt x="127" y="1297"/>
                </a:cubicBezTo>
                <a:cubicBezTo>
                  <a:pt x="197" y="1467"/>
                  <a:pt x="241" y="1612"/>
                  <a:pt x="700" y="1821"/>
                </a:cubicBezTo>
                <a:cubicBezTo>
                  <a:pt x="1159" y="2030"/>
                  <a:pt x="2111" y="2140"/>
                  <a:pt x="2695" y="2319"/>
                </a:cubicBezTo>
                <a:cubicBezTo>
                  <a:pt x="3279" y="2498"/>
                  <a:pt x="3473" y="2648"/>
                  <a:pt x="3618" y="2718"/>
                </a:cubicBezTo>
              </a:path>
            </a:pathLst>
          </a:custGeom>
          <a:noFill/>
          <a:ln w="38100" cmpd="sng">
            <a:solidFill>
              <a:srgbClr val="FF0000"/>
            </a:solidFill>
            <a:prstDash val="soli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9027160" y="1064260"/>
            <a:ext cx="2919730" cy="521970"/>
          </a:xfrm>
          <a:prstGeom prst="rect">
            <a:avLst/>
          </a:prstGeom>
          <a:solidFill>
            <a:schemeClr val="bg1">
              <a:alpha val="82000"/>
            </a:schemeClr>
          </a:solidFill>
          <a:ln w="12700" cmpd="sng">
            <a:solidFill>
              <a:schemeClr val="accent1">
                <a:shade val="50000"/>
              </a:schemeClr>
            </a:solidFill>
            <a:prstDash val="solid"/>
          </a:ln>
        </p:spPr>
        <p:txBody>
          <a:bodyPr wrap="square" rtlCol="0">
            <a:spAutoFit/>
          </a:bodyPr>
          <a:lstStyle/>
          <a:p>
            <a:r>
              <a:rPr lang="en-US" altLang="zh-CN" sz="2800" dirty="0">
                <a:solidFill>
                  <a:schemeClr val="bg2">
                    <a:lumMod val="50000"/>
                  </a:schemeClr>
                </a:solidFill>
                <a:latin typeface="+mj-ea"/>
                <a:ea typeface="+mj-ea"/>
                <a:sym typeface="+mn-ea"/>
              </a:rPr>
              <a:t> </a:t>
            </a:r>
            <a:r>
              <a:rPr lang="zh-CN" sz="2800" dirty="0">
                <a:solidFill>
                  <a:schemeClr val="bg2">
                    <a:lumMod val="50000"/>
                  </a:schemeClr>
                </a:solidFill>
                <a:latin typeface="+mj-ea"/>
                <a:ea typeface="+mj-ea"/>
                <a:sym typeface="+mn-ea"/>
              </a:rPr>
              <a:t>南海海域局部图</a:t>
            </a:r>
            <a:r>
              <a:rPr lang="zh-CN" altLang="en-US" sz="2800" b="1" dirty="0">
                <a:solidFill>
                  <a:schemeClr val="bg2">
                    <a:lumMod val="50000"/>
                  </a:schemeClr>
                </a:solidFill>
                <a:latin typeface="+mj-ea"/>
                <a:ea typeface="+mj-ea"/>
              </a:rPr>
              <a:t>   </a:t>
            </a:r>
            <a:endParaRPr lang="zh-CN" altLang="en-US" sz="2800" b="1" dirty="0">
              <a:solidFill>
                <a:schemeClr val="bg2">
                  <a:lumMod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4"/>
          <p:cNvPicPr>
            <a:picLocks noChangeAspect="1"/>
          </p:cNvPicPr>
          <p:nvPr/>
        </p:nvPicPr>
        <p:blipFill>
          <a:blip r:embed="rId1">
            <a:lum bright="-24000" contrast="48000"/>
          </a:blip>
          <a:stretch>
            <a:fillRect/>
          </a:stretch>
        </p:blipFill>
        <p:spPr>
          <a:xfrm>
            <a:off x="1642110" y="3410585"/>
            <a:ext cx="4538980" cy="2903855"/>
          </a:xfrm>
          <a:prstGeom prst="rect">
            <a:avLst/>
          </a:prstGeom>
          <a:noFill/>
          <a:ln>
            <a:noFill/>
          </a:ln>
        </p:spPr>
      </p:pic>
      <p:sp>
        <p:nvSpPr>
          <p:cNvPr id="3" name="文本框 2"/>
          <p:cNvSpPr txBox="1"/>
          <p:nvPr/>
        </p:nvSpPr>
        <p:spPr>
          <a:xfrm>
            <a:off x="1642745" y="347980"/>
            <a:ext cx="5872480" cy="521970"/>
          </a:xfrm>
          <a:prstGeom prst="rect">
            <a:avLst/>
          </a:prstGeom>
          <a:noFill/>
        </p:spPr>
        <p:txBody>
          <a:bodyPr wrap="none" rtlCol="0">
            <a:spAutoFit/>
          </a:bodyPr>
          <a:lstStyle/>
          <a:p>
            <a:r>
              <a:rPr lang="zh-CN" altLang="en-US" sz="2800" b="1" dirty="0">
                <a:latin typeface="+mj-ea"/>
                <a:ea typeface="+mj-ea"/>
              </a:rPr>
              <a:t>第二站：洋浦千年古盐田（盐田村）   </a:t>
            </a:r>
            <a:endParaRPr lang="zh-CN" altLang="en-US" sz="2800" b="1" dirty="0">
              <a:latin typeface="+mj-ea"/>
              <a:ea typeface="+mj-ea"/>
            </a:endParaRPr>
          </a:p>
        </p:txBody>
      </p:sp>
      <p:sp>
        <p:nvSpPr>
          <p:cNvPr id="4" name="文本框 3"/>
          <p:cNvSpPr txBox="1"/>
          <p:nvPr/>
        </p:nvSpPr>
        <p:spPr>
          <a:xfrm>
            <a:off x="505460" y="1018540"/>
            <a:ext cx="11234420" cy="1814830"/>
          </a:xfrm>
          <a:prstGeom prst="rect">
            <a:avLst/>
          </a:prstGeom>
          <a:noFill/>
        </p:spPr>
        <p:txBody>
          <a:bodyPr wrap="square" rtlCol="0">
            <a:spAutoFit/>
          </a:bodyPr>
          <a:lstStyle/>
          <a:p>
            <a:r>
              <a:rPr lang="zh-CN" altLang="en-US" sz="2800" dirty="0">
                <a:latin typeface="+mj-ea"/>
                <a:ea typeface="+mj-ea"/>
              </a:rPr>
              <a:t>洋浦盐田十分独特，盐田村先辈将海边大片黑色的天然火山岩石削去一半，在石头顶部除四周留出</a:t>
            </a:r>
            <a:r>
              <a:rPr lang="en-US" altLang="zh-CN" sz="2800" dirty="0">
                <a:latin typeface="+mj-ea"/>
                <a:ea typeface="+mj-ea"/>
              </a:rPr>
              <a:t>2-3</a:t>
            </a:r>
            <a:r>
              <a:rPr lang="zh-CN" altLang="en-US" sz="2800" dirty="0">
                <a:latin typeface="+mj-ea"/>
                <a:ea typeface="+mj-ea"/>
              </a:rPr>
              <a:t>厘米的凸边外，把中间打磨平滑，做成石槽。平时在这些石槽中注入经海泥过滤后的海水，靠阳光晒出高品质的食用盐，当地盐农说：</a:t>
            </a:r>
            <a:r>
              <a:rPr lang="zh-CN" altLang="en-US" sz="2800" dirty="0">
                <a:latin typeface="+mj-ea"/>
                <a:ea typeface="+mj-ea"/>
                <a:sym typeface="+mn-ea"/>
              </a:rPr>
              <a:t>“</a:t>
            </a:r>
            <a:r>
              <a:rPr lang="zh-CN" altLang="en-US" sz="2800" dirty="0">
                <a:latin typeface="+mj-ea"/>
                <a:ea typeface="+mj-ea"/>
              </a:rPr>
              <a:t>晒盐是靠天吃饭的活计”。</a:t>
            </a:r>
            <a:endParaRPr lang="zh-CN" altLang="en-US" sz="2800" dirty="0">
              <a:latin typeface="+mj-ea"/>
              <a:ea typeface="+mj-ea"/>
            </a:endParaRPr>
          </a:p>
        </p:txBody>
      </p:sp>
      <p:pic>
        <p:nvPicPr>
          <p:cNvPr id="7" name="图片 6" descr="洋浦盐田1"/>
          <p:cNvPicPr>
            <a:picLocks noChangeAspect="1"/>
          </p:cNvPicPr>
          <p:nvPr/>
        </p:nvPicPr>
        <p:blipFill>
          <a:blip r:embed="rId2"/>
          <a:srcRect l="2429"/>
          <a:stretch>
            <a:fillRect/>
          </a:stretch>
        </p:blipFill>
        <p:spPr>
          <a:xfrm>
            <a:off x="6906895" y="3502025"/>
            <a:ext cx="4146550" cy="2789555"/>
          </a:xfrm>
          <a:prstGeom prst="rect">
            <a:avLst/>
          </a:prstGeom>
        </p:spPr>
      </p:pic>
      <p:sp>
        <p:nvSpPr>
          <p:cNvPr id="8" name="文本框 7"/>
          <p:cNvSpPr txBox="1"/>
          <p:nvPr/>
        </p:nvSpPr>
        <p:spPr>
          <a:xfrm>
            <a:off x="575945" y="2833370"/>
            <a:ext cx="8006080" cy="521970"/>
          </a:xfrm>
          <a:prstGeom prst="rect">
            <a:avLst/>
          </a:prstGeom>
          <a:solidFill>
            <a:schemeClr val="bg1"/>
          </a:solidFill>
          <a:ln w="12700" cmpd="sng">
            <a:solidFill>
              <a:schemeClr val="accent1">
                <a:shade val="50000"/>
              </a:schemeClr>
            </a:solidFill>
            <a:prstDash val="solid"/>
          </a:ln>
        </p:spPr>
        <p:txBody>
          <a:bodyPr wrap="none" rtlCol="0">
            <a:spAutoFit/>
          </a:bodyPr>
          <a:lstStyle/>
          <a:p>
            <a:pPr algn="l"/>
            <a:r>
              <a:rPr lang="zh-CN" altLang="en-US" sz="2800" b="1" dirty="0">
                <a:solidFill>
                  <a:srgbClr val="FF0000"/>
                </a:solidFill>
                <a:latin typeface="+mj-ea"/>
                <a:ea typeface="+mj-ea"/>
              </a:rPr>
              <a:t>请结合材料，分析当地晒盐有哪些优势</a:t>
            </a:r>
            <a:r>
              <a:rPr lang="zh-CN" altLang="en-US" sz="2800" b="1" u="dbl" dirty="0">
                <a:solidFill>
                  <a:schemeClr val="bg2">
                    <a:lumMod val="50000"/>
                  </a:schemeClr>
                </a:solidFill>
                <a:uFillTx/>
                <a:latin typeface="+中文标题" charset="0"/>
                <a:ea typeface="+mj-ea"/>
              </a:rPr>
              <a:t>气候</a:t>
            </a:r>
            <a:r>
              <a:rPr lang="zh-CN" altLang="en-US" sz="2800" b="1" dirty="0">
                <a:solidFill>
                  <a:srgbClr val="FF0000"/>
                </a:solidFill>
                <a:latin typeface="+mj-ea"/>
                <a:ea typeface="+mj-ea"/>
              </a:rPr>
              <a:t>条件？  </a:t>
            </a:r>
            <a:endParaRPr lang="zh-CN" altLang="en-US" sz="2800" b="1" dirty="0">
              <a:solidFill>
                <a:srgbClr val="FF0000"/>
              </a:solidFill>
              <a:latin typeface="+mj-ea"/>
              <a:ea typeface="+mj-ea"/>
            </a:endParaRPr>
          </a:p>
        </p:txBody>
      </p:sp>
      <p:sp>
        <p:nvSpPr>
          <p:cNvPr id="100" name="文本框 99"/>
          <p:cNvSpPr txBox="1"/>
          <p:nvPr/>
        </p:nvSpPr>
        <p:spPr>
          <a:xfrm>
            <a:off x="6906895" y="4761865"/>
            <a:ext cx="4952365" cy="1814830"/>
          </a:xfrm>
          <a:prstGeom prst="rect">
            <a:avLst/>
          </a:prstGeom>
          <a:solidFill>
            <a:schemeClr val="bg1">
              <a:alpha val="94000"/>
            </a:schemeClr>
          </a:solidFill>
          <a:ln w="12700" cmpd="sng">
            <a:solidFill>
              <a:schemeClr val="accent1">
                <a:shade val="50000"/>
              </a:schemeClr>
            </a:solidFill>
            <a:prstDash val="solid"/>
          </a:ln>
        </p:spPr>
        <p:txBody>
          <a:bodyPr wrap="square">
            <a:spAutoFit/>
          </a:bodyPr>
          <a:lstStyle/>
          <a:p>
            <a:pPr indent="0"/>
            <a:r>
              <a:rPr lang="zh-CN" sz="2800" b="1">
                <a:solidFill>
                  <a:schemeClr val="accent1">
                    <a:lumMod val="75000"/>
                  </a:schemeClr>
                </a:solidFill>
                <a:latin typeface="Calibri" panose="020F0502020204030204" charset="0"/>
                <a:ea typeface="宋体" panose="02010600030101010101" pitchFamily="2" charset="-122"/>
                <a:sym typeface="+mn-ea"/>
              </a:rPr>
              <a:t>①</a:t>
            </a:r>
            <a:r>
              <a:rPr lang="zh-CN" sz="2800" b="1">
                <a:solidFill>
                  <a:schemeClr val="accent1">
                    <a:lumMod val="75000"/>
                  </a:schemeClr>
                </a:solidFill>
                <a:ea typeface="宋体" panose="02010600030101010101" pitchFamily="2" charset="-122"/>
                <a:sym typeface="+mn-ea"/>
              </a:rPr>
              <a:t>纬度低，气温高，蒸发旺盛；</a:t>
            </a:r>
            <a:endParaRPr lang="zh-CN" sz="2800" b="1">
              <a:solidFill>
                <a:schemeClr val="accent1">
                  <a:lumMod val="75000"/>
                </a:schemeClr>
              </a:solidFill>
              <a:ea typeface="宋体" panose="02010600030101010101" pitchFamily="2" charset="-122"/>
              <a:sym typeface="+mn-ea"/>
            </a:endParaRPr>
          </a:p>
          <a:p>
            <a:pPr indent="0"/>
            <a:r>
              <a:rPr lang="zh-CN" sz="2800" b="1">
                <a:solidFill>
                  <a:schemeClr val="accent1">
                    <a:lumMod val="75000"/>
                  </a:schemeClr>
                </a:solidFill>
                <a:latin typeface="Calibri" panose="020F0502020204030204" charset="0"/>
                <a:ea typeface="宋体" panose="02010600030101010101" pitchFamily="2" charset="-122"/>
                <a:sym typeface="+mn-ea"/>
              </a:rPr>
              <a:t>②</a:t>
            </a:r>
            <a:r>
              <a:rPr lang="zh-CN" sz="2800" b="1">
                <a:solidFill>
                  <a:schemeClr val="accent1">
                    <a:lumMod val="75000"/>
                  </a:schemeClr>
                </a:solidFill>
                <a:ea typeface="宋体" panose="02010600030101010101" pitchFamily="2" charset="-122"/>
                <a:sym typeface="+mn-ea"/>
              </a:rPr>
              <a:t>沿海地区，风速大；</a:t>
            </a:r>
            <a:endParaRPr lang="zh-CN" sz="2800" b="1">
              <a:solidFill>
                <a:schemeClr val="accent1">
                  <a:lumMod val="75000"/>
                </a:schemeClr>
              </a:solidFill>
              <a:ea typeface="宋体" panose="02010600030101010101" pitchFamily="2" charset="-122"/>
              <a:sym typeface="+mn-ea"/>
            </a:endParaRPr>
          </a:p>
          <a:p>
            <a:pPr indent="0"/>
            <a:r>
              <a:rPr lang="zh-CN" sz="2800" b="1">
                <a:solidFill>
                  <a:schemeClr val="accent1">
                    <a:lumMod val="75000"/>
                  </a:schemeClr>
                </a:solidFill>
                <a:latin typeface="Calibri" panose="020F0502020204030204" charset="0"/>
                <a:ea typeface="宋体" panose="02010600030101010101" pitchFamily="2" charset="-122"/>
              </a:rPr>
              <a:t>③</a:t>
            </a:r>
            <a:r>
              <a:rPr lang="zh-CN" sz="2800" b="1">
                <a:solidFill>
                  <a:schemeClr val="accent1">
                    <a:lumMod val="75000"/>
                  </a:schemeClr>
                </a:solidFill>
                <a:ea typeface="宋体" panose="02010600030101010101" pitchFamily="2" charset="-122"/>
              </a:rPr>
              <a:t>夏季风的背风坡，降水少，  </a:t>
            </a:r>
            <a:endParaRPr lang="zh-CN" sz="2800" b="1">
              <a:solidFill>
                <a:schemeClr val="accent1">
                  <a:lumMod val="75000"/>
                </a:schemeClr>
              </a:solidFill>
              <a:ea typeface="宋体" panose="02010600030101010101" pitchFamily="2" charset="-122"/>
            </a:endParaRPr>
          </a:p>
          <a:p>
            <a:pPr indent="0"/>
            <a:r>
              <a:rPr lang="zh-CN" sz="2800" b="1">
                <a:solidFill>
                  <a:schemeClr val="accent1">
                    <a:lumMod val="75000"/>
                  </a:schemeClr>
                </a:solidFill>
                <a:ea typeface="宋体" panose="02010600030101010101" pitchFamily="2" charset="-122"/>
              </a:rPr>
              <a:t>    光照强，利于晒盐。</a:t>
            </a:r>
            <a:endParaRPr lang="zh-CN" sz="2800" b="1">
              <a:solidFill>
                <a:schemeClr val="accent1">
                  <a:lumMod val="75000"/>
                </a:schemeClr>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84950" y="404495"/>
            <a:ext cx="4797425" cy="6396355"/>
          </a:xfrm>
          <a:prstGeom prst="rect">
            <a:avLst/>
          </a:prstGeom>
          <a:solidFill>
            <a:schemeClr val="bg1"/>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A-图片 5" descr="图片包含 户外, 天空, 地面, 船&#10;&#10;描述已自动生成"/>
          <p:cNvPicPr>
            <a:picLocks noChangeAspect="1"/>
          </p:cNvPicPr>
          <p:nvPr>
            <p:custDataLst>
              <p:tags r:id="rId1"/>
            </p:custDataLst>
          </p:nvPr>
        </p:nvPicPr>
        <p:blipFill rotWithShape="1">
          <a:blip r:embed="rId2" cstate="screen"/>
          <a:srcRect/>
          <a:stretch>
            <a:fillRect/>
          </a:stretch>
        </p:blipFill>
        <p:spPr>
          <a:xfrm>
            <a:off x="7063105" y="1743710"/>
            <a:ext cx="3978275" cy="4885690"/>
          </a:xfrm>
          <a:prstGeom prst="rect">
            <a:avLst/>
          </a:prstGeom>
        </p:spPr>
      </p:pic>
      <p:pic>
        <p:nvPicPr>
          <p:cNvPr id="8" name="PA-图片 7" descr="图片包含 屏幕截图&#10;&#10;描述已自动生成"/>
          <p:cNvPicPr>
            <a:picLocks noChangeAspect="1"/>
          </p:cNvPicPr>
          <p:nvPr>
            <p:custDataLst>
              <p:tags r:id="rId3"/>
            </p:custDataLst>
          </p:nvPr>
        </p:nvPicPr>
        <p:blipFill>
          <a:blip r:embed="rId4">
            <a:lum bright="-30000" contrast="54000"/>
          </a:blip>
          <a:srcRect r="25546" b="62914"/>
          <a:stretch>
            <a:fillRect/>
          </a:stretch>
        </p:blipFill>
        <p:spPr>
          <a:xfrm>
            <a:off x="6649085" y="454660"/>
            <a:ext cx="4569460" cy="427355"/>
          </a:xfrm>
          <a:prstGeom prst="rect">
            <a:avLst/>
          </a:prstGeom>
        </p:spPr>
      </p:pic>
      <p:pic>
        <p:nvPicPr>
          <p:cNvPr id="5" name="PA-图片 7" descr="图片包含 屏幕截图&#10;&#10;描述已自动生成"/>
          <p:cNvPicPr>
            <a:picLocks noChangeAspect="1"/>
          </p:cNvPicPr>
          <p:nvPr>
            <p:custDataLst>
              <p:tags r:id="rId5"/>
            </p:custDataLst>
          </p:nvPr>
        </p:nvPicPr>
        <p:blipFill>
          <a:blip r:embed="rId4">
            <a:lum bright="-30000" contrast="54000"/>
          </a:blip>
          <a:srcRect t="69070" r="25168" b="1825"/>
          <a:stretch>
            <a:fillRect/>
          </a:stretch>
        </p:blipFill>
        <p:spPr>
          <a:xfrm>
            <a:off x="6696710" y="953135"/>
            <a:ext cx="4521835" cy="607695"/>
          </a:xfrm>
          <a:prstGeom prst="rect">
            <a:avLst/>
          </a:prstGeom>
        </p:spPr>
      </p:pic>
      <p:sp>
        <p:nvSpPr>
          <p:cNvPr id="2" name="文本框 1"/>
          <p:cNvSpPr txBox="1"/>
          <p:nvPr/>
        </p:nvSpPr>
        <p:spPr>
          <a:xfrm>
            <a:off x="1642745" y="347980"/>
            <a:ext cx="4556125" cy="521970"/>
          </a:xfrm>
          <a:prstGeom prst="rect">
            <a:avLst/>
          </a:prstGeom>
          <a:noFill/>
        </p:spPr>
        <p:txBody>
          <a:bodyPr wrap="none" rtlCol="0">
            <a:spAutoFit/>
          </a:bodyPr>
          <a:lstStyle/>
          <a:p>
            <a:r>
              <a:rPr lang="zh-CN" altLang="en-US" sz="2800" b="1" dirty="0">
                <a:latin typeface="+mj-ea"/>
                <a:ea typeface="+mj-ea"/>
              </a:rPr>
              <a:t>第三站：洋浦湾近海养殖场 </a:t>
            </a:r>
            <a:endParaRPr lang="zh-CN" altLang="en-US" sz="2800" b="1" dirty="0">
              <a:latin typeface="+mj-ea"/>
              <a:ea typeface="+mj-ea"/>
            </a:endParaRPr>
          </a:p>
        </p:txBody>
      </p:sp>
      <p:sp>
        <p:nvSpPr>
          <p:cNvPr id="104" name="文本框 103"/>
          <p:cNvSpPr txBox="1"/>
          <p:nvPr/>
        </p:nvSpPr>
        <p:spPr>
          <a:xfrm>
            <a:off x="355600" y="1228725"/>
            <a:ext cx="5996940" cy="4831080"/>
          </a:xfrm>
          <a:prstGeom prst="rect">
            <a:avLst/>
          </a:prstGeom>
          <a:noFill/>
          <a:ln w="9525">
            <a:noFill/>
          </a:ln>
        </p:spPr>
        <p:txBody>
          <a:bodyPr wrap="square">
            <a:spAutoFit/>
          </a:bodyPr>
          <a:lstStyle/>
          <a:p>
            <a:pPr indent="0"/>
            <a:r>
              <a:rPr lang="en-US" altLang="zh-CN" sz="2800">
                <a:latin typeface="Calibri" panose="020F0502020204030204" charset="0"/>
                <a:ea typeface="宋体" panose="02010600030101010101" pitchFamily="2" charset="-122"/>
              </a:rPr>
              <a:t>         </a:t>
            </a:r>
            <a:r>
              <a:rPr lang="zh-CN" sz="2800">
                <a:latin typeface="Calibri" panose="020F0502020204030204" charset="0"/>
                <a:ea typeface="宋体" panose="02010600030101010101" pitchFamily="2" charset="-122"/>
              </a:rPr>
              <a:t>多年来洋浦湾养殖户近海养殖的产值波动比较大。</a:t>
            </a:r>
            <a:endParaRPr lang="zh-CN" sz="2800">
              <a:latin typeface="Calibri" panose="020F0502020204030204" charset="0"/>
              <a:ea typeface="宋体" panose="02010600030101010101" pitchFamily="2" charset="-122"/>
            </a:endParaRPr>
          </a:p>
          <a:p>
            <a:pPr indent="0"/>
            <a:r>
              <a:rPr lang="zh-CN" sz="2800">
                <a:latin typeface="Calibri" panose="020F0502020204030204" charset="0"/>
                <a:ea typeface="宋体" panose="02010600030101010101" pitchFamily="2" charset="-122"/>
              </a:rPr>
              <a:t>         </a:t>
            </a:r>
            <a:r>
              <a:rPr lang="en-US" sz="2800">
                <a:latin typeface="Calibri" panose="020F0502020204030204" charset="0"/>
                <a:ea typeface="宋体" panose="02010600030101010101" pitchFamily="2" charset="-122"/>
                <a:cs typeface="Times New Roman" panose="02020603050405020304" pitchFamily="18" charset="0"/>
              </a:rPr>
              <a:t>2016</a:t>
            </a:r>
            <a:r>
              <a:rPr lang="zh-CN" sz="2800">
                <a:latin typeface="Calibri" panose="020F0502020204030204" charset="0"/>
                <a:ea typeface="宋体" panose="02010600030101010101" pitchFamily="2" charset="-122"/>
              </a:rPr>
              <a:t>年</a:t>
            </a:r>
            <a:r>
              <a:rPr lang="en-US" sz="2800">
                <a:latin typeface="Calibri" panose="020F0502020204030204" charset="0"/>
                <a:ea typeface="宋体" panose="02010600030101010101" pitchFamily="2" charset="-122"/>
              </a:rPr>
              <a:t>8</a:t>
            </a:r>
            <a:r>
              <a:rPr lang="zh-CN" sz="2800">
                <a:latin typeface="Calibri" panose="020F0502020204030204" charset="0"/>
                <a:ea typeface="宋体" panose="02010600030101010101" pitchFamily="2" charset="-122"/>
              </a:rPr>
              <a:t>月</a:t>
            </a:r>
            <a:r>
              <a:rPr lang="en-US" sz="2800">
                <a:latin typeface="Calibri" panose="020F0502020204030204" charset="0"/>
                <a:ea typeface="宋体" panose="02010600030101010101" pitchFamily="2" charset="-122"/>
              </a:rPr>
              <a:t>18</a:t>
            </a:r>
            <a:r>
              <a:rPr lang="zh-CN" sz="2800">
                <a:latin typeface="Calibri" panose="020F0502020204030204" charset="0"/>
                <a:ea typeface="宋体" panose="02010600030101010101" pitchFamily="2" charset="-122"/>
              </a:rPr>
              <a:t>日晚上受台风</a:t>
            </a:r>
            <a:r>
              <a:rPr lang="en-US" altLang="zh-CN" sz="2800">
                <a:latin typeface="Calibri" panose="020F0502020204030204" charset="0"/>
                <a:ea typeface="宋体" panose="02010600030101010101" pitchFamily="2" charset="-122"/>
              </a:rPr>
              <a:t>“</a:t>
            </a:r>
            <a:r>
              <a:rPr lang="zh-CN" sz="2800">
                <a:latin typeface="Calibri" panose="020F0502020204030204" charset="0"/>
                <a:ea typeface="宋体" panose="02010600030101010101" pitchFamily="2" charset="-122"/>
              </a:rPr>
              <a:t>电母</a:t>
            </a:r>
            <a:r>
              <a:rPr lang="en-US" altLang="zh-CN" sz="2800">
                <a:latin typeface="Calibri" panose="020F0502020204030204" charset="0"/>
                <a:ea typeface="宋体" panose="02010600030101010101" pitchFamily="2" charset="-122"/>
              </a:rPr>
              <a:t>”</a:t>
            </a:r>
            <a:r>
              <a:rPr lang="zh-CN" sz="2800">
                <a:latin typeface="Calibri" panose="020F0502020204030204" charset="0"/>
                <a:ea typeface="宋体" panose="02010600030101010101" pitchFamily="2" charset="-122"/>
              </a:rPr>
              <a:t>影响，突然掀起暴风雨。第二天就发现渔排不见了，差不多一千平方米的渔排，里面养的剑槽鱼、金昌鱼全不见了，损失将近一百来万”。其他的渔排尽管完好，但所养的鱼均躲不过这场灾难（右图）。    </a:t>
            </a:r>
            <a:endParaRPr lang="zh-CN" sz="2800">
              <a:latin typeface="Calibri" panose="020F0502020204030204" charset="0"/>
              <a:ea typeface="宋体" panose="02010600030101010101" pitchFamily="2" charset="-122"/>
            </a:endParaRPr>
          </a:p>
          <a:p>
            <a:pPr indent="0"/>
            <a:r>
              <a:rPr lang="zh-CN" sz="2800">
                <a:latin typeface="Calibri" panose="020F0502020204030204" charset="0"/>
                <a:ea typeface="宋体" panose="02010600030101010101" pitchFamily="2" charset="-122"/>
              </a:rPr>
              <a:t>         近年养殖户更注重养殖基地信息化建设的投入。</a:t>
            </a:r>
            <a:endParaRPr lang="zh-CN" altLang="en-US" sz="2800"/>
          </a:p>
        </p:txBody>
      </p:sp>
      <p:sp>
        <p:nvSpPr>
          <p:cNvPr id="9" name="文本框 8"/>
          <p:cNvSpPr txBox="1"/>
          <p:nvPr/>
        </p:nvSpPr>
        <p:spPr>
          <a:xfrm>
            <a:off x="6570345" y="5417185"/>
            <a:ext cx="4812030" cy="1383665"/>
          </a:xfrm>
          <a:prstGeom prst="rect">
            <a:avLst/>
          </a:prstGeom>
          <a:solidFill>
            <a:schemeClr val="bg1"/>
          </a:solidFill>
          <a:ln w="28575" cmpd="sng">
            <a:solidFill>
              <a:schemeClr val="accent1">
                <a:shade val="50000"/>
              </a:schemeClr>
            </a:solidFill>
            <a:prstDash val="solid"/>
          </a:ln>
        </p:spPr>
        <p:txBody>
          <a:bodyPr wrap="square">
            <a:spAutoFit/>
          </a:bodyPr>
          <a:lstStyle/>
          <a:p>
            <a:pPr indent="0"/>
            <a:r>
              <a:rPr lang="zh-CN" sz="2800" b="1">
                <a:solidFill>
                  <a:srgbClr val="FF0000"/>
                </a:solidFill>
                <a:latin typeface="Calibri" panose="020F0502020204030204" charset="0"/>
                <a:ea typeface="宋体" panose="02010600030101010101" pitchFamily="2" charset="-122"/>
              </a:rPr>
              <a:t>【思考】</a:t>
            </a:r>
            <a:endParaRPr lang="zh-CN" sz="2800" b="1">
              <a:solidFill>
                <a:srgbClr val="FF0000"/>
              </a:solidFill>
              <a:latin typeface="Calibri" panose="020F0502020204030204" charset="0"/>
              <a:ea typeface="宋体" panose="02010600030101010101" pitchFamily="2" charset="-122"/>
            </a:endParaRPr>
          </a:p>
          <a:p>
            <a:pPr indent="0"/>
            <a:r>
              <a:rPr lang="en-US" sz="2800" b="1">
                <a:solidFill>
                  <a:srgbClr val="FF0000"/>
                </a:solidFill>
                <a:latin typeface="Calibri" panose="020F0502020204030204" charset="0"/>
                <a:ea typeface="宋体" panose="02010600030101010101" pitchFamily="2" charset="-122"/>
                <a:cs typeface="Times New Roman" panose="02020603050405020304" pitchFamily="18" charset="0"/>
              </a:rPr>
              <a:t>1</a:t>
            </a:r>
            <a:r>
              <a:rPr lang="zh-CN" sz="2800" b="1">
                <a:solidFill>
                  <a:srgbClr val="FF0000"/>
                </a:solidFill>
                <a:latin typeface="Calibri" panose="020F0502020204030204" charset="0"/>
                <a:ea typeface="宋体" panose="02010600030101010101" pitchFamily="2" charset="-122"/>
              </a:rPr>
              <a:t>、请推测“电母”过后渔排内鱼大量死亡的可能原因。</a:t>
            </a:r>
            <a:endParaRPr lang="zh-CN" altLang="en-US" sz="2800" b="1">
              <a:solidFill>
                <a:srgbClr val="FF0000"/>
              </a:solidFill>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43380" y="347980"/>
            <a:ext cx="3738880" cy="521970"/>
          </a:xfrm>
          <a:prstGeom prst="rect">
            <a:avLst/>
          </a:prstGeom>
          <a:noFill/>
        </p:spPr>
        <p:txBody>
          <a:bodyPr wrap="none" rtlCol="0">
            <a:spAutoFit/>
          </a:bodyPr>
          <a:lstStyle/>
          <a:p>
            <a:pPr algn="l"/>
            <a:r>
              <a:rPr lang="zh-CN" altLang="en-US" sz="2800" b="1" dirty="0">
                <a:latin typeface="+mj-ea"/>
                <a:ea typeface="+mj-ea"/>
              </a:rPr>
              <a:t>第四站：三沙市永兴岛   </a:t>
            </a:r>
            <a:endParaRPr lang="zh-CN" altLang="en-US" sz="2800" b="1" dirty="0">
              <a:latin typeface="+mj-ea"/>
              <a:ea typeface="+mj-ea"/>
            </a:endParaRPr>
          </a:p>
        </p:txBody>
      </p:sp>
      <p:pic>
        <p:nvPicPr>
          <p:cNvPr id="4" name="图片 3"/>
          <p:cNvPicPr>
            <a:picLocks noChangeAspect="1"/>
          </p:cNvPicPr>
          <p:nvPr/>
        </p:nvPicPr>
        <p:blipFill>
          <a:blip r:embed="rId1"/>
          <a:srcRect t="-1957" b="3937"/>
          <a:stretch>
            <a:fillRect/>
          </a:stretch>
        </p:blipFill>
        <p:spPr>
          <a:xfrm>
            <a:off x="1294765" y="869950"/>
            <a:ext cx="9601835" cy="5722620"/>
          </a:xfrm>
          <a:prstGeom prst="rect">
            <a:avLst/>
          </a:prstGeom>
        </p:spPr>
      </p:pic>
      <p:sp>
        <p:nvSpPr>
          <p:cNvPr id="5" name="椭圆 4"/>
          <p:cNvSpPr/>
          <p:nvPr/>
        </p:nvSpPr>
        <p:spPr>
          <a:xfrm>
            <a:off x="2722880" y="1464945"/>
            <a:ext cx="189865" cy="142875"/>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462395" y="5122545"/>
            <a:ext cx="189865" cy="142875"/>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1973669" y="1560195"/>
            <a:ext cx="4534341" cy="3515360"/>
          </a:xfrm>
          <a:custGeom>
            <a:avLst/>
            <a:gdLst>
              <a:gd name="connsiteX0" fmla="*/ 1257 w 7140"/>
              <a:gd name="connsiteY0" fmla="*/ 0 h 5536"/>
              <a:gd name="connsiteX1" fmla="*/ 459 w 7140"/>
              <a:gd name="connsiteY1" fmla="*/ 299 h 5536"/>
              <a:gd name="connsiteX2" fmla="*/ 35 w 7140"/>
              <a:gd name="connsiteY2" fmla="*/ 823 h 5536"/>
              <a:gd name="connsiteX3" fmla="*/ 60 w 7140"/>
              <a:gd name="connsiteY3" fmla="*/ 2194 h 5536"/>
              <a:gd name="connsiteX4" fmla="*/ 606 w 7140"/>
              <a:gd name="connsiteY4" fmla="*/ 3142 h 5536"/>
              <a:gd name="connsiteX5" fmla="*/ 1505 w 7140"/>
              <a:gd name="connsiteY5" fmla="*/ 3690 h 5536"/>
              <a:gd name="connsiteX6" fmla="*/ 2927 w 7140"/>
              <a:gd name="connsiteY6" fmla="*/ 4064 h 5536"/>
              <a:gd name="connsiteX7" fmla="*/ 4448 w 7140"/>
              <a:gd name="connsiteY7" fmla="*/ 4239 h 5536"/>
              <a:gd name="connsiteX8" fmla="*/ 5620 w 7140"/>
              <a:gd name="connsiteY8" fmla="*/ 4513 h 5536"/>
              <a:gd name="connsiteX9" fmla="*/ 6516 w 7140"/>
              <a:gd name="connsiteY9" fmla="*/ 4787 h 5536"/>
              <a:gd name="connsiteX10" fmla="*/ 7141 w 7140"/>
              <a:gd name="connsiteY10" fmla="*/ 5536 h 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1" h="5536">
                <a:moveTo>
                  <a:pt x="1257" y="0"/>
                </a:moveTo>
                <a:cubicBezTo>
                  <a:pt x="1106" y="49"/>
                  <a:pt x="703" y="134"/>
                  <a:pt x="459" y="299"/>
                </a:cubicBezTo>
                <a:cubicBezTo>
                  <a:pt x="215" y="464"/>
                  <a:pt x="115" y="444"/>
                  <a:pt x="35" y="823"/>
                </a:cubicBezTo>
                <a:cubicBezTo>
                  <a:pt x="-45" y="1202"/>
                  <a:pt x="35" y="1810"/>
                  <a:pt x="60" y="2194"/>
                </a:cubicBezTo>
                <a:cubicBezTo>
                  <a:pt x="68" y="2502"/>
                  <a:pt x="402" y="2992"/>
                  <a:pt x="606" y="3142"/>
                </a:cubicBezTo>
                <a:cubicBezTo>
                  <a:pt x="855" y="3416"/>
                  <a:pt x="952" y="3426"/>
                  <a:pt x="1505" y="3690"/>
                </a:cubicBezTo>
                <a:cubicBezTo>
                  <a:pt x="2058" y="3954"/>
                  <a:pt x="2299" y="3929"/>
                  <a:pt x="2927" y="4064"/>
                </a:cubicBezTo>
                <a:cubicBezTo>
                  <a:pt x="3555" y="4199"/>
                  <a:pt x="3909" y="4149"/>
                  <a:pt x="4448" y="4239"/>
                </a:cubicBezTo>
                <a:cubicBezTo>
                  <a:pt x="4987" y="4329"/>
                  <a:pt x="5201" y="4413"/>
                  <a:pt x="5620" y="4513"/>
                </a:cubicBezTo>
                <a:cubicBezTo>
                  <a:pt x="6039" y="4613"/>
                  <a:pt x="6212" y="4582"/>
                  <a:pt x="6516" y="4787"/>
                </a:cubicBezTo>
                <a:cubicBezTo>
                  <a:pt x="6820" y="4992"/>
                  <a:pt x="7040" y="5381"/>
                  <a:pt x="7141" y="5536"/>
                </a:cubicBezTo>
              </a:path>
            </a:pathLst>
          </a:custGeom>
          <a:noFill/>
          <a:ln w="47625">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329815" y="1096645"/>
            <a:ext cx="792480" cy="460375"/>
          </a:xfrm>
          <a:prstGeom prst="rect">
            <a:avLst/>
          </a:prstGeom>
          <a:noFill/>
        </p:spPr>
        <p:txBody>
          <a:bodyPr wrap="none" rtlCol="0">
            <a:spAutoFit/>
          </a:bodyPr>
          <a:lstStyle/>
          <a:p>
            <a:pPr algn="l"/>
            <a:r>
              <a:rPr lang="zh-CN" altLang="en-US" sz="2400" b="1" dirty="0">
                <a:solidFill>
                  <a:schemeClr val="bg1"/>
                </a:solidFill>
                <a:latin typeface="+mj-ea"/>
                <a:ea typeface="+mj-ea"/>
                <a:sym typeface="+mn-ea"/>
              </a:rPr>
              <a:t>洋浦 </a:t>
            </a:r>
            <a:endParaRPr lang="zh-CN" altLang="en-US" sz="2400" b="1" dirty="0">
              <a:solidFill>
                <a:schemeClr val="bg1"/>
              </a:solidFill>
              <a:latin typeface="+mj-ea"/>
              <a:ea typeface="+mj-ea"/>
              <a:sym typeface="+mn-ea"/>
            </a:endParaRPr>
          </a:p>
        </p:txBody>
      </p:sp>
      <p:sp>
        <p:nvSpPr>
          <p:cNvPr id="10" name="文本框 9"/>
          <p:cNvSpPr txBox="1"/>
          <p:nvPr/>
        </p:nvSpPr>
        <p:spPr>
          <a:xfrm>
            <a:off x="6713220" y="4912360"/>
            <a:ext cx="1097280" cy="460375"/>
          </a:xfrm>
          <a:prstGeom prst="rect">
            <a:avLst/>
          </a:prstGeom>
          <a:noFill/>
        </p:spPr>
        <p:txBody>
          <a:bodyPr wrap="none" rtlCol="0">
            <a:spAutoFit/>
          </a:bodyPr>
          <a:lstStyle/>
          <a:p>
            <a:pPr algn="l"/>
            <a:r>
              <a:rPr lang="zh-CN" altLang="en-US" sz="2400" b="1" dirty="0">
                <a:solidFill>
                  <a:schemeClr val="bg1"/>
                </a:solidFill>
                <a:latin typeface="+mj-ea"/>
                <a:ea typeface="+mj-ea"/>
                <a:sym typeface="+mn-ea"/>
              </a:rPr>
              <a:t>永兴岛 </a:t>
            </a:r>
            <a:r>
              <a:rPr lang="zh-CN" altLang="en-US" b="1" dirty="0">
                <a:solidFill>
                  <a:schemeClr val="bg1"/>
                </a:solidFill>
                <a:latin typeface="+mj-ea"/>
                <a:ea typeface="+mj-ea"/>
                <a:sym typeface="+mn-ea"/>
              </a:rPr>
              <a:t>  </a:t>
            </a:r>
            <a:endParaRPr lang="zh-CN" altLang="en-US" b="1" dirty="0">
              <a:solidFill>
                <a:schemeClr val="bg1"/>
              </a:solidFill>
              <a:latin typeface="+mj-ea"/>
              <a:ea typeface="+mj-ea"/>
              <a:sym typeface="+mn-ea"/>
            </a:endParaRPr>
          </a:p>
        </p:txBody>
      </p:sp>
      <p:sp>
        <p:nvSpPr>
          <p:cNvPr id="12" name="矩形标注 11"/>
          <p:cNvSpPr/>
          <p:nvPr/>
        </p:nvSpPr>
        <p:spPr>
          <a:xfrm>
            <a:off x="5746750" y="696595"/>
            <a:ext cx="5808980" cy="3445510"/>
          </a:xfrm>
          <a:prstGeom prst="wedgeRectCallout">
            <a:avLst>
              <a:gd name="adj1" fmla="val -35220"/>
              <a:gd name="adj2" fmla="val 77460"/>
            </a:avLst>
          </a:prstGeom>
          <a:blipFill rotWithShape="1">
            <a:blip r:embed="rId2"/>
            <a:stretch>
              <a:fillRect/>
            </a:stretch>
          </a:blip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266190" y="974090"/>
            <a:ext cx="4276090" cy="5636895"/>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a:stretch>
            <a:fillRect/>
          </a:stretch>
        </p:blipFill>
        <p:spPr>
          <a:xfrm>
            <a:off x="1281430" y="5417820"/>
            <a:ext cx="857885" cy="1193165"/>
          </a:xfrm>
          <a:prstGeom prst="rect">
            <a:avLst/>
          </a:prstGeom>
        </p:spPr>
      </p:pic>
      <p:sp>
        <p:nvSpPr>
          <p:cNvPr id="14" name="文本框 13"/>
          <p:cNvSpPr txBox="1"/>
          <p:nvPr/>
        </p:nvSpPr>
        <p:spPr>
          <a:xfrm>
            <a:off x="1294765" y="1081405"/>
            <a:ext cx="4451350" cy="5303520"/>
          </a:xfrm>
          <a:prstGeom prst="rect">
            <a:avLst/>
          </a:prstGeom>
          <a:noFill/>
        </p:spPr>
        <p:txBody>
          <a:bodyPr wrap="square" rtlCol="0">
            <a:spAutoFit/>
          </a:bodyPr>
          <a:lstStyle/>
          <a:p>
            <a:pPr algn="l">
              <a:lnSpc>
                <a:spcPct val="110000"/>
              </a:lnSpc>
            </a:pPr>
            <a:r>
              <a:rPr lang="en-US" altLang="zh-CN" sz="2800" b="1" dirty="0">
                <a:solidFill>
                  <a:schemeClr val="bg1"/>
                </a:solidFill>
                <a:latin typeface="+mj-ea"/>
                <a:ea typeface="+mj-ea"/>
              </a:rPr>
              <a:t>      </a:t>
            </a:r>
            <a:r>
              <a:rPr lang="zh-CN" altLang="en-US" sz="2800" b="1" dirty="0">
                <a:solidFill>
                  <a:schemeClr val="bg1"/>
                </a:solidFill>
                <a:latin typeface="+mj-ea"/>
                <a:ea typeface="+mj-ea"/>
              </a:rPr>
              <a:t>三沙市是中国最南端的地级行政区，同时也是全国总面积最大、陆地面积最小、人口最少的城市。 </a:t>
            </a:r>
            <a:endParaRPr lang="zh-CN" altLang="en-US" sz="2800" b="1" dirty="0">
              <a:solidFill>
                <a:schemeClr val="bg1"/>
              </a:solidFill>
              <a:latin typeface="+mj-ea"/>
              <a:ea typeface="+mj-ea"/>
            </a:endParaRPr>
          </a:p>
          <a:p>
            <a:pPr algn="l">
              <a:lnSpc>
                <a:spcPct val="110000"/>
              </a:lnSpc>
            </a:pPr>
            <a:r>
              <a:rPr lang="zh-CN" altLang="en-US" sz="2800" b="1" dirty="0">
                <a:solidFill>
                  <a:schemeClr val="bg1"/>
                </a:solidFill>
                <a:latin typeface="+mj-ea"/>
                <a:ea typeface="+mj-ea"/>
              </a:rPr>
              <a:t>      三沙市永兴岛地势平坦，年均温26.4℃，年降水量1509.8毫米，风力大，蒸发快。</a:t>
            </a:r>
            <a:endParaRPr lang="zh-CN" altLang="en-US" sz="2800" b="1" dirty="0">
              <a:solidFill>
                <a:schemeClr val="bg1"/>
              </a:solidFill>
              <a:latin typeface="+mj-ea"/>
              <a:ea typeface="+mj-ea"/>
            </a:endParaRPr>
          </a:p>
          <a:p>
            <a:pPr algn="l">
              <a:lnSpc>
                <a:spcPct val="110000"/>
              </a:lnSpc>
            </a:pPr>
            <a:r>
              <a:rPr lang="zh-CN" altLang="en-US" sz="2800" b="1" dirty="0">
                <a:solidFill>
                  <a:schemeClr val="bg1"/>
                </a:solidFill>
                <a:latin typeface="+mj-ea"/>
                <a:ea typeface="+mj-ea"/>
              </a:rPr>
              <a:t>      面向茫茫的大海，船长感叹说：</a:t>
            </a:r>
            <a:r>
              <a:rPr lang="en-US" altLang="zh-CN" sz="2800" b="1" dirty="0">
                <a:solidFill>
                  <a:schemeClr val="bg1"/>
                </a:solidFill>
                <a:latin typeface="+mj-ea"/>
                <a:ea typeface="+mj-ea"/>
              </a:rPr>
              <a:t>“</a:t>
            </a:r>
            <a:r>
              <a:rPr lang="zh-CN" altLang="en-US" sz="2800" b="1" dirty="0">
                <a:solidFill>
                  <a:schemeClr val="bg1"/>
                </a:solidFill>
                <a:latin typeface="+mj-ea"/>
                <a:ea typeface="+mj-ea"/>
              </a:rPr>
              <a:t>三沙市城市发展面临严峻的缺水问题。</a:t>
            </a:r>
            <a:r>
              <a:rPr lang="en-US" altLang="zh-CN" sz="2800" b="1" dirty="0">
                <a:solidFill>
                  <a:schemeClr val="bg1"/>
                </a:solidFill>
                <a:latin typeface="+mj-ea"/>
                <a:ea typeface="+mj-ea"/>
              </a:rPr>
              <a:t>”</a:t>
            </a:r>
            <a:endParaRPr lang="en-US" altLang="zh-CN" sz="2800" b="1" dirty="0">
              <a:solidFill>
                <a:schemeClr val="bg1"/>
              </a:solidFill>
              <a:latin typeface="+mj-ea"/>
              <a:ea typeface="+mj-ea"/>
            </a:endParaRPr>
          </a:p>
        </p:txBody>
      </p:sp>
      <p:sp>
        <p:nvSpPr>
          <p:cNvPr id="8" name="文本框 7"/>
          <p:cNvSpPr txBox="1"/>
          <p:nvPr/>
        </p:nvSpPr>
        <p:spPr>
          <a:xfrm>
            <a:off x="5669915" y="5647055"/>
            <a:ext cx="6282055" cy="953135"/>
          </a:xfrm>
          <a:prstGeom prst="rect">
            <a:avLst/>
          </a:prstGeom>
          <a:solidFill>
            <a:schemeClr val="bg1">
              <a:alpha val="98000"/>
            </a:schemeClr>
          </a:solidFill>
          <a:ln>
            <a:solidFill>
              <a:schemeClr val="accent1"/>
            </a:solidFill>
          </a:ln>
        </p:spPr>
        <p:txBody>
          <a:bodyPr wrap="square" rtlCol="0">
            <a:spAutoFit/>
          </a:bodyPr>
          <a:lstStyle/>
          <a:p>
            <a:r>
              <a:rPr lang="zh-CN" altLang="en-US" sz="2800" b="1" dirty="0">
                <a:solidFill>
                  <a:srgbClr val="FF0000"/>
                </a:solidFill>
                <a:latin typeface="+mj-ea"/>
                <a:ea typeface="+mj-ea"/>
              </a:rPr>
              <a:t>【思考】 面向茫茫的大海，三沙市为什么缺水？如何解决城市发展缺水问题。  </a:t>
            </a:r>
            <a:endParaRPr lang="zh-CN" altLang="en-US" sz="2800" b="1" dirty="0">
              <a:solidFill>
                <a:srgbClr val="FF00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933450" y="1116965"/>
            <a:ext cx="10672445" cy="5289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745" y="347980"/>
            <a:ext cx="5161280" cy="521970"/>
          </a:xfrm>
          <a:prstGeom prst="rect">
            <a:avLst/>
          </a:prstGeom>
          <a:noFill/>
        </p:spPr>
        <p:txBody>
          <a:bodyPr wrap="none" rtlCol="0">
            <a:spAutoFit/>
          </a:bodyPr>
          <a:lstStyle/>
          <a:p>
            <a:pPr algn="l"/>
            <a:r>
              <a:rPr lang="zh-CN" altLang="en-US" sz="2800" b="1" dirty="0">
                <a:latin typeface="+mj-ea"/>
                <a:ea typeface="+mj-ea"/>
              </a:rPr>
              <a:t>知识、思维建构（画思维导图）   </a:t>
            </a:r>
            <a:endParaRPr lang="zh-CN" altLang="en-US" sz="2800" b="1" dirty="0">
              <a:latin typeface="+mj-ea"/>
              <a:ea typeface="+mj-ea"/>
            </a:endParaRPr>
          </a:p>
        </p:txBody>
      </p:sp>
      <p:pic>
        <p:nvPicPr>
          <p:cNvPr id="53" name="图片 52"/>
          <p:cNvPicPr>
            <a:picLocks noChangeAspect="1"/>
          </p:cNvPicPr>
          <p:nvPr/>
        </p:nvPicPr>
        <p:blipFill>
          <a:blip r:embed="rId1">
            <a:lum bright="-24000" contrast="48000"/>
          </a:blip>
          <a:stretch>
            <a:fillRect/>
          </a:stretch>
        </p:blipFill>
        <p:spPr>
          <a:xfrm>
            <a:off x="1531620" y="1313815"/>
            <a:ext cx="9462135" cy="4869180"/>
          </a:xfrm>
          <a:prstGeom prst="rect">
            <a:avLst/>
          </a:prstGeom>
        </p:spPr>
      </p:pic>
      <p:sp>
        <p:nvSpPr>
          <p:cNvPr id="2" name="文本框 1"/>
          <p:cNvSpPr txBox="1"/>
          <p:nvPr/>
        </p:nvSpPr>
        <p:spPr>
          <a:xfrm>
            <a:off x="10829290" y="4821555"/>
            <a:ext cx="411480" cy="922020"/>
          </a:xfrm>
          <a:prstGeom prst="rect">
            <a:avLst/>
          </a:prstGeom>
          <a:noFill/>
        </p:spPr>
        <p:txBody>
          <a:bodyPr wrap="none" rtlCol="0">
            <a:spAutoFit/>
          </a:bodyPr>
          <a:lstStyle/>
          <a:p>
            <a:pPr algn="l"/>
            <a:r>
              <a:rPr lang="zh-CN" altLang="en-US" b="1" dirty="0">
                <a:latin typeface="+mj-ea"/>
                <a:ea typeface="+mj-ea"/>
              </a:rPr>
              <a:t>变</a:t>
            </a:r>
            <a:endParaRPr lang="zh-CN" altLang="en-US" b="1" dirty="0">
              <a:latin typeface="+mj-ea"/>
              <a:ea typeface="+mj-ea"/>
            </a:endParaRPr>
          </a:p>
          <a:p>
            <a:pPr algn="l"/>
            <a:r>
              <a:rPr lang="zh-CN" altLang="en-US" b="1" dirty="0">
                <a:latin typeface="+mj-ea"/>
                <a:ea typeface="+mj-ea"/>
              </a:rPr>
              <a:t>化</a:t>
            </a:r>
            <a:endParaRPr lang="zh-CN" altLang="en-US" b="1" dirty="0">
              <a:latin typeface="+mj-ea"/>
              <a:ea typeface="+mj-ea"/>
            </a:endParaRPr>
          </a:p>
          <a:p>
            <a:pPr algn="l"/>
            <a:endParaRPr lang="zh-CN" altLang="en-US"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635" y="0"/>
            <a:ext cx="12192000" cy="68580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85800" y="1221105"/>
            <a:ext cx="10820400" cy="471678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4043363" y="1003300"/>
            <a:ext cx="4105275"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043363" y="1003300"/>
            <a:ext cx="4105275" cy="4699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文本框 1"/>
          <p:cNvSpPr txBox="1"/>
          <p:nvPr>
            <p:custDataLst>
              <p:tags r:id="rId2"/>
            </p:custDataLst>
          </p:nvPr>
        </p:nvSpPr>
        <p:spPr>
          <a:xfrm>
            <a:off x="5343525" y="866845"/>
            <a:ext cx="2633385" cy="706755"/>
          </a:xfrm>
          <a:prstGeom prst="rect">
            <a:avLst/>
          </a:prstGeom>
          <a:noFill/>
        </p:spPr>
        <p:txBody>
          <a:bodyPr wrap="square" rtlCol="0">
            <a:spAutoFit/>
          </a:bodyPr>
          <a:lstStyle/>
          <a:p>
            <a:pPr algn="dist"/>
            <a:r>
              <a:rPr lang="zh-CN" altLang="en-US" sz="4000" b="1" dirty="0">
                <a:solidFill>
                  <a:schemeClr val="bg1"/>
                </a:solidFill>
                <a:latin typeface="+mj-ea"/>
                <a:ea typeface="+mj-ea"/>
              </a:rPr>
              <a:t>课程标准</a:t>
            </a:r>
            <a:endParaRPr lang="zh-CN" altLang="en-US" sz="4000" b="1" dirty="0">
              <a:solidFill>
                <a:schemeClr val="bg1"/>
              </a:solidFill>
              <a:latin typeface="+mj-ea"/>
              <a:ea typeface="+mj-ea"/>
            </a:endParaRPr>
          </a:p>
        </p:txBody>
      </p:sp>
      <p:pic>
        <p:nvPicPr>
          <p:cNvPr id="20" name="图形 1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4318000" y="827088"/>
            <a:ext cx="787400" cy="787400"/>
          </a:xfrm>
          <a:prstGeom prst="rect">
            <a:avLst/>
          </a:prstGeom>
        </p:spPr>
      </p:pic>
      <p:sp>
        <p:nvSpPr>
          <p:cNvPr id="4" name="矩形 3"/>
          <p:cNvSpPr/>
          <p:nvPr/>
        </p:nvSpPr>
        <p:spPr>
          <a:xfrm>
            <a:off x="1028700" y="1750695"/>
            <a:ext cx="10355580" cy="3917315"/>
          </a:xfrm>
          <a:prstGeom prst="rect">
            <a:avLst/>
          </a:prstGeom>
        </p:spPr>
        <p:txBody>
          <a:bodyPr wrap="square">
            <a:spAutoFit/>
          </a:bodyPr>
          <a:lstStyle/>
          <a:p>
            <a:pPr marL="457200" indent="-457200">
              <a:lnSpc>
                <a:spcPct val="130000"/>
              </a:lnSpc>
              <a:spcBef>
                <a:spcPts val="1200"/>
              </a:spcBef>
              <a:buFont typeface="Wingdings" panose="05000000000000000000" pitchFamily="2" charset="2"/>
              <a:buChar char="l"/>
            </a:pPr>
            <a:r>
              <a:rPr lang="zh-CN" altLang="zh-CN" sz="2800" dirty="0">
                <a:solidFill>
                  <a:schemeClr val="bg1"/>
                </a:solidFill>
                <a:latin typeface="+mj-ea"/>
                <a:ea typeface="+mj-ea"/>
              </a:rPr>
              <a:t>运用图表等资料，说出海水盐度的分布特点及其影响因素；结合实例，说明海水盐度对人类活动的影响。</a:t>
            </a:r>
            <a:endParaRPr lang="zh-CN" altLang="zh-CN" sz="2800" dirty="0">
              <a:solidFill>
                <a:schemeClr val="bg1"/>
              </a:solidFill>
              <a:latin typeface="+mj-ea"/>
              <a:ea typeface="+mj-ea"/>
            </a:endParaRPr>
          </a:p>
          <a:p>
            <a:pPr marL="457200" indent="-457200">
              <a:lnSpc>
                <a:spcPct val="130000"/>
              </a:lnSpc>
              <a:spcBef>
                <a:spcPts val="1200"/>
              </a:spcBef>
              <a:buFont typeface="Wingdings" panose="05000000000000000000" pitchFamily="2" charset="2"/>
              <a:buChar char="l"/>
            </a:pPr>
            <a:endParaRPr lang="zh-CN" altLang="en-US" sz="800" dirty="0">
              <a:solidFill>
                <a:schemeClr val="bg1"/>
              </a:solidFill>
              <a:latin typeface="+mj-ea"/>
              <a:ea typeface="+mj-ea"/>
            </a:endParaRPr>
          </a:p>
          <a:p>
            <a:pPr marL="457200" indent="-457200">
              <a:lnSpc>
                <a:spcPct val="130000"/>
              </a:lnSpc>
              <a:spcBef>
                <a:spcPts val="1200"/>
              </a:spcBef>
              <a:buFont typeface="Wingdings" panose="05000000000000000000" pitchFamily="2" charset="2"/>
              <a:buChar char="l"/>
            </a:pPr>
            <a:r>
              <a:rPr lang="zh-CN" altLang="en-US" sz="2800" dirty="0">
                <a:solidFill>
                  <a:schemeClr val="bg1"/>
                </a:solidFill>
                <a:latin typeface="+mj-ea"/>
                <a:ea typeface="+mj-ea"/>
              </a:rPr>
              <a:t>课标解读：本</a:t>
            </a:r>
            <a:r>
              <a:rPr lang="en-US" altLang="zh-CN" sz="2800" dirty="0">
                <a:solidFill>
                  <a:schemeClr val="bg1"/>
                </a:solidFill>
                <a:latin typeface="+mj-ea"/>
                <a:ea typeface="+mj-ea"/>
              </a:rPr>
              <a:t>“</a:t>
            </a:r>
            <a:r>
              <a:rPr lang="zh-CN" altLang="en-US" sz="2800" dirty="0">
                <a:solidFill>
                  <a:schemeClr val="bg1"/>
                </a:solidFill>
                <a:latin typeface="+mj-ea"/>
                <a:ea typeface="+mj-ea"/>
              </a:rPr>
              <a:t>课标</a:t>
            </a:r>
            <a:r>
              <a:rPr lang="en-US" altLang="zh-CN" sz="2800" dirty="0">
                <a:solidFill>
                  <a:schemeClr val="bg1"/>
                </a:solidFill>
                <a:latin typeface="+mj-ea"/>
                <a:ea typeface="+mj-ea"/>
              </a:rPr>
              <a:t>”</a:t>
            </a:r>
            <a:r>
              <a:rPr lang="zh-CN" altLang="en-US" sz="2800" dirty="0">
                <a:solidFill>
                  <a:schemeClr val="bg1"/>
                </a:solidFill>
                <a:latin typeface="+mj-ea"/>
                <a:ea typeface="+mj-ea"/>
              </a:rPr>
              <a:t>特别强调</a:t>
            </a:r>
            <a:r>
              <a:rPr lang="en-US" altLang="zh-CN" sz="2800" dirty="0">
                <a:solidFill>
                  <a:schemeClr val="bg1"/>
                </a:solidFill>
                <a:latin typeface="+mj-ea"/>
                <a:ea typeface="+mj-ea"/>
              </a:rPr>
              <a:t>“</a:t>
            </a:r>
            <a:r>
              <a:rPr lang="zh-CN" altLang="en-US" sz="2800" dirty="0">
                <a:solidFill>
                  <a:schemeClr val="bg1"/>
                </a:solidFill>
                <a:latin typeface="+mj-ea"/>
                <a:ea typeface="+mj-ea"/>
              </a:rPr>
              <a:t>运用图表资料</a:t>
            </a:r>
            <a:r>
              <a:rPr lang="en-US" altLang="zh-CN" sz="2800" dirty="0">
                <a:solidFill>
                  <a:schemeClr val="bg1"/>
                </a:solidFill>
                <a:latin typeface="+mj-ea"/>
                <a:ea typeface="+mj-ea"/>
              </a:rPr>
              <a:t>”</a:t>
            </a:r>
            <a:r>
              <a:rPr lang="zh-CN" altLang="en-US" sz="2800" dirty="0">
                <a:solidFill>
                  <a:schemeClr val="bg1"/>
                </a:solidFill>
                <a:latin typeface="+mj-ea"/>
                <a:ea typeface="+mj-ea"/>
              </a:rPr>
              <a:t>，因此，教师教学的重点应该是引导学生读懂图表信息，总结归纳盐度的分布规律，通过对比区分不同影响因素的影响机制，再通过运用自然规律、结合影响因素解释盐度对人类活动的影响。</a:t>
            </a:r>
            <a:endParaRPr lang="zh-CN" altLang="en-US" sz="28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文本框 1"/>
          <p:cNvSpPr txBox="1"/>
          <p:nvPr>
            <p:custDataLst>
              <p:tags r:id="rId1"/>
            </p:custDataLst>
          </p:nvPr>
        </p:nvSpPr>
        <p:spPr>
          <a:xfrm>
            <a:off x="950595" y="860425"/>
            <a:ext cx="10257155" cy="2676525"/>
          </a:xfrm>
          <a:prstGeom prst="rect">
            <a:avLst/>
          </a:prstGeom>
          <a:noFill/>
        </p:spPr>
        <p:txBody>
          <a:bodyPr wrap="square" rtlCol="0">
            <a:spAutoFit/>
          </a:bodyPr>
          <a:lstStyle/>
          <a:p>
            <a:pPr algn="l">
              <a:lnSpc>
                <a:spcPct val="200000"/>
              </a:lnSpc>
            </a:pPr>
            <a:endParaRPr lang="zh-CN" altLang="en-US" sz="2800" b="1" dirty="0">
              <a:latin typeface="+mj-ea"/>
              <a:ea typeface="+mj-ea"/>
            </a:endParaRPr>
          </a:p>
          <a:p>
            <a:pPr algn="l">
              <a:lnSpc>
                <a:spcPct val="200000"/>
              </a:lnSpc>
            </a:pPr>
            <a:r>
              <a:rPr lang="zh-CN" altLang="en-US" sz="2800" b="1" dirty="0">
                <a:latin typeface="+mj-ea"/>
                <a:ea typeface="+mj-ea"/>
              </a:rPr>
              <a:t>       </a:t>
            </a:r>
            <a:r>
              <a:rPr sz="2800" dirty="0">
                <a:latin typeface="+mj-ea"/>
                <a:ea typeface="+mj-ea"/>
              </a:rPr>
              <a:t>请你利用生活中具备的条件，把自己桌面的盐水中的盐“晒”出来，找机会把你的实践跟同学们和老师分享。</a:t>
            </a:r>
            <a:endParaRPr sz="2800" dirty="0">
              <a:latin typeface="+mj-ea"/>
              <a:ea typeface="+mj-ea"/>
            </a:endParaRPr>
          </a:p>
        </p:txBody>
      </p:sp>
      <p:sp>
        <p:nvSpPr>
          <p:cNvPr id="3" name="文本框 2"/>
          <p:cNvSpPr txBox="1"/>
          <p:nvPr/>
        </p:nvSpPr>
        <p:spPr>
          <a:xfrm>
            <a:off x="1598295" y="338455"/>
            <a:ext cx="2698175" cy="523220"/>
          </a:xfrm>
          <a:prstGeom prst="rect">
            <a:avLst/>
          </a:prstGeom>
          <a:noFill/>
        </p:spPr>
        <p:txBody>
          <a:bodyPr wrap="none" rtlCol="0">
            <a:spAutoFit/>
          </a:bodyPr>
          <a:lstStyle/>
          <a:p>
            <a:pPr algn="l"/>
            <a:r>
              <a:rPr lang="zh-CN" altLang="en-US" sz="2800" b="1" dirty="0">
                <a:latin typeface="+mj-ea"/>
                <a:ea typeface="+mj-ea"/>
                <a:sym typeface="+mn-ea"/>
              </a:rPr>
              <a:t>课后拓展探究：</a:t>
            </a:r>
            <a:endParaRPr lang="zh-CN" altLang="en-US" sz="28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图片 10" descr="图片包含 水, 冲浪, 波浪, 骑&#10;&#10;描述已自动生成"/>
          <p:cNvPicPr>
            <a:picLocks noChangeAspect="1"/>
          </p:cNvPicPr>
          <p:nvPr>
            <p:custDataLst>
              <p:tags r:id="rId1"/>
            </p:custDataLst>
          </p:nvPr>
        </p:nvPicPr>
        <p:blipFill rotWithShape="1">
          <a:blip r:embed="rId2" cstate="screen"/>
          <a:srcRect/>
          <a:stretch>
            <a:fillRect/>
          </a:stretch>
        </p:blipFill>
        <p:spPr>
          <a:xfrm>
            <a:off x="0" y="0"/>
            <a:ext cx="12192000" cy="6858000"/>
          </a:xfrm>
          <a:prstGeom prst="rect">
            <a:avLst/>
          </a:prstGeom>
        </p:spPr>
      </p:pic>
      <p:sp>
        <p:nvSpPr>
          <p:cNvPr id="2" name="PA-矩形 9"/>
          <p:cNvSpPr/>
          <p:nvPr>
            <p:custDataLst>
              <p:tags r:id="rId3"/>
            </p:custDataLst>
          </p:nvPr>
        </p:nvSpPr>
        <p:spPr>
          <a:xfrm>
            <a:off x="2609850" y="2035810"/>
            <a:ext cx="6748145" cy="1353820"/>
          </a:xfrm>
          <a:prstGeom prst="rect">
            <a:avLst/>
          </a:prstGeom>
          <a:solidFill>
            <a:srgbClr val="31B19F">
              <a:alpha val="78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PA-矩形 9"/>
          <p:cNvSpPr/>
          <p:nvPr>
            <p:custDataLst>
              <p:tags r:id="rId4"/>
            </p:custDataLst>
          </p:nvPr>
        </p:nvSpPr>
        <p:spPr>
          <a:xfrm>
            <a:off x="2786919" y="2239933"/>
            <a:ext cx="6410103" cy="984309"/>
          </a:xfrm>
          <a:prstGeom prst="rect">
            <a:avLst/>
          </a:prstGeom>
          <a:solidFill>
            <a:srgbClr val="31B19F">
              <a:alpha val="95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文本框 13"/>
          <p:cNvSpPr txBox="1"/>
          <p:nvPr>
            <p:custDataLst>
              <p:tags r:id="rId5"/>
            </p:custDataLst>
          </p:nvPr>
        </p:nvSpPr>
        <p:spPr>
          <a:xfrm>
            <a:off x="4361450" y="2347367"/>
            <a:ext cx="3846286" cy="768350"/>
          </a:xfrm>
          <a:prstGeom prst="rect">
            <a:avLst/>
          </a:prstGeom>
          <a:noFill/>
        </p:spPr>
        <p:txBody>
          <a:bodyPr wrap="square" rtlCol="0">
            <a:spAutoFit/>
          </a:bodyPr>
          <a:lstStyle/>
          <a:p>
            <a:pPr algn="dist"/>
            <a:r>
              <a:rPr lang="zh-CN" altLang="en-US" sz="4400" b="1" dirty="0">
                <a:solidFill>
                  <a:schemeClr val="bg1"/>
                </a:solidFill>
                <a:latin typeface="+mj-ea"/>
                <a:ea typeface="+mj-ea"/>
              </a:rPr>
              <a:t>谢谢聆听！</a:t>
            </a:r>
            <a:endParaRPr lang="zh-CN" altLang="en-US" sz="4400" b="1"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635" y="0"/>
            <a:ext cx="12192000" cy="68580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85800" y="1221105"/>
            <a:ext cx="10820400" cy="471678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4043363" y="1003300"/>
            <a:ext cx="4105275"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043363" y="1003300"/>
            <a:ext cx="4105275" cy="4699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文本框 1"/>
          <p:cNvSpPr txBox="1"/>
          <p:nvPr>
            <p:custDataLst>
              <p:tags r:id="rId2"/>
            </p:custDataLst>
          </p:nvPr>
        </p:nvSpPr>
        <p:spPr>
          <a:xfrm>
            <a:off x="5343525" y="866845"/>
            <a:ext cx="2633385" cy="706755"/>
          </a:xfrm>
          <a:prstGeom prst="rect">
            <a:avLst/>
          </a:prstGeom>
          <a:noFill/>
        </p:spPr>
        <p:txBody>
          <a:bodyPr wrap="square" rtlCol="0">
            <a:spAutoFit/>
          </a:bodyPr>
          <a:lstStyle/>
          <a:p>
            <a:pPr algn="dist"/>
            <a:r>
              <a:rPr lang="zh-CN" altLang="en-US" sz="4000" b="1" dirty="0">
                <a:solidFill>
                  <a:schemeClr val="bg1"/>
                </a:solidFill>
                <a:latin typeface="+mj-ea"/>
                <a:ea typeface="+mj-ea"/>
              </a:rPr>
              <a:t>教学目标</a:t>
            </a:r>
            <a:endParaRPr lang="zh-CN" altLang="en-US" sz="4000" b="1" dirty="0">
              <a:solidFill>
                <a:schemeClr val="bg1"/>
              </a:solidFill>
              <a:latin typeface="+mj-ea"/>
              <a:ea typeface="+mj-ea"/>
            </a:endParaRPr>
          </a:p>
        </p:txBody>
      </p:sp>
      <p:pic>
        <p:nvPicPr>
          <p:cNvPr id="20" name="图形 1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4318000" y="827088"/>
            <a:ext cx="787400" cy="787400"/>
          </a:xfrm>
          <a:prstGeom prst="rect">
            <a:avLst/>
          </a:prstGeom>
        </p:spPr>
      </p:pic>
      <p:sp>
        <p:nvSpPr>
          <p:cNvPr id="4" name="矩形 3"/>
          <p:cNvSpPr/>
          <p:nvPr/>
        </p:nvSpPr>
        <p:spPr>
          <a:xfrm>
            <a:off x="1028700" y="1750695"/>
            <a:ext cx="10355580" cy="3911600"/>
          </a:xfrm>
          <a:prstGeom prst="rect">
            <a:avLst/>
          </a:prstGeom>
        </p:spPr>
        <p:txBody>
          <a:bodyPr wrap="square">
            <a:spAutoFit/>
          </a:bodyPr>
          <a:lstStyle/>
          <a:p>
            <a:pPr marL="457200" indent="-457200">
              <a:lnSpc>
                <a:spcPct val="130000"/>
              </a:lnSpc>
              <a:spcBef>
                <a:spcPts val="1200"/>
              </a:spcBef>
              <a:buFont typeface="Wingdings" panose="05000000000000000000" pitchFamily="2" charset="2"/>
              <a:buChar char="l"/>
            </a:pPr>
            <a:r>
              <a:rPr lang="zh-CN" altLang="en-US" sz="2800" dirty="0">
                <a:solidFill>
                  <a:schemeClr val="bg1"/>
                </a:solidFill>
                <a:latin typeface="+mj-ea"/>
                <a:ea typeface="+mj-ea"/>
                <a:sym typeface="+mn-ea"/>
              </a:rPr>
              <a:t>运用图表等资料，认识</a:t>
            </a:r>
            <a:r>
              <a:rPr lang="zh-CN" altLang="en-US" sz="2800" dirty="0">
                <a:solidFill>
                  <a:schemeClr val="bg1"/>
                </a:solidFill>
                <a:latin typeface="+mj-ea"/>
                <a:ea typeface="+mj-ea"/>
              </a:rPr>
              <a:t>不同海域盐度分布特征，加强</a:t>
            </a:r>
            <a:r>
              <a:rPr lang="zh-CN" altLang="en-US" sz="2800" b="1" u="dbl" dirty="0">
                <a:solidFill>
                  <a:schemeClr val="bg1"/>
                </a:solidFill>
                <a:uFillTx/>
                <a:latin typeface="+中文标题" charset="0"/>
                <a:ea typeface="+mj-ea"/>
              </a:rPr>
              <a:t>区域认知</a:t>
            </a:r>
            <a:r>
              <a:rPr lang="zh-CN" altLang="en-US" sz="2800" dirty="0">
                <a:solidFill>
                  <a:schemeClr val="bg1"/>
                </a:solidFill>
                <a:latin typeface="+mj-ea"/>
                <a:ea typeface="+mj-ea"/>
              </a:rPr>
              <a:t>。</a:t>
            </a:r>
            <a:endParaRPr lang="zh-CN" altLang="en-US" sz="2800" dirty="0">
              <a:solidFill>
                <a:schemeClr val="bg1"/>
              </a:solidFill>
              <a:latin typeface="+mj-ea"/>
              <a:ea typeface="+mj-ea"/>
            </a:endParaRPr>
          </a:p>
          <a:p>
            <a:pPr marL="457200" indent="-457200">
              <a:lnSpc>
                <a:spcPct val="130000"/>
              </a:lnSpc>
              <a:spcBef>
                <a:spcPts val="1200"/>
              </a:spcBef>
              <a:buFont typeface="Wingdings" panose="05000000000000000000" pitchFamily="2" charset="2"/>
              <a:buChar char="l"/>
            </a:pPr>
            <a:r>
              <a:rPr lang="zh-CN" altLang="en-US" sz="2800" dirty="0">
                <a:solidFill>
                  <a:schemeClr val="bg1"/>
                </a:solidFill>
                <a:latin typeface="+mj-ea"/>
                <a:ea typeface="+mj-ea"/>
              </a:rPr>
              <a:t>结合图文材料，说出海水盐度差异的影响因素，构建地理要素间的相互关系，强化</a:t>
            </a:r>
            <a:r>
              <a:rPr lang="zh-CN" altLang="en-US" sz="2800" b="1" u="dbl" dirty="0">
                <a:solidFill>
                  <a:schemeClr val="bg1"/>
                </a:solidFill>
                <a:uFillTx/>
                <a:latin typeface="+中文标题" charset="0"/>
                <a:ea typeface="+mj-ea"/>
              </a:rPr>
              <a:t>综合思维</a:t>
            </a:r>
            <a:r>
              <a:rPr lang="zh-CN" altLang="en-US" sz="2800" dirty="0">
                <a:solidFill>
                  <a:schemeClr val="bg1"/>
                </a:solidFill>
                <a:latin typeface="+mj-ea"/>
                <a:ea typeface="+mj-ea"/>
              </a:rPr>
              <a:t>能力。</a:t>
            </a:r>
            <a:endParaRPr lang="zh-CN" altLang="en-US" sz="2800" dirty="0">
              <a:solidFill>
                <a:schemeClr val="bg1"/>
              </a:solidFill>
              <a:latin typeface="+mj-ea"/>
              <a:ea typeface="+mj-ea"/>
            </a:endParaRPr>
          </a:p>
          <a:p>
            <a:pPr marL="457200" indent="-457200">
              <a:lnSpc>
                <a:spcPct val="130000"/>
              </a:lnSpc>
              <a:spcBef>
                <a:spcPts val="1200"/>
              </a:spcBef>
              <a:buFont typeface="Wingdings" panose="05000000000000000000" pitchFamily="2" charset="2"/>
              <a:buChar char="l"/>
            </a:pPr>
            <a:r>
              <a:rPr lang="zh-CN" altLang="en-US" sz="2800" dirty="0">
                <a:solidFill>
                  <a:schemeClr val="bg1"/>
                </a:solidFill>
                <a:latin typeface="+mj-ea"/>
                <a:ea typeface="+mj-ea"/>
              </a:rPr>
              <a:t>结合体验，学会从生活中获取地理知识，培养动手</a:t>
            </a:r>
            <a:r>
              <a:rPr lang="zh-CN" altLang="en-US" sz="2800" b="1" u="dbl" dirty="0">
                <a:solidFill>
                  <a:schemeClr val="bg1"/>
                </a:solidFill>
                <a:uFillTx/>
                <a:latin typeface="+中文标题" charset="0"/>
                <a:ea typeface="+mj-ea"/>
              </a:rPr>
              <a:t>实践力</a:t>
            </a:r>
            <a:r>
              <a:rPr lang="zh-CN" altLang="en-US" sz="2800" dirty="0">
                <a:solidFill>
                  <a:schemeClr val="bg1"/>
                </a:solidFill>
                <a:latin typeface="+mj-ea"/>
                <a:ea typeface="+mj-ea"/>
              </a:rPr>
              <a:t>。</a:t>
            </a:r>
            <a:endParaRPr lang="zh-CN" altLang="en-US" sz="2800" dirty="0">
              <a:solidFill>
                <a:schemeClr val="bg1"/>
              </a:solidFill>
              <a:latin typeface="+mj-ea"/>
              <a:ea typeface="+mj-ea"/>
            </a:endParaRPr>
          </a:p>
          <a:p>
            <a:pPr marL="457200" indent="-457200">
              <a:lnSpc>
                <a:spcPct val="130000"/>
              </a:lnSpc>
              <a:spcBef>
                <a:spcPts val="1200"/>
              </a:spcBef>
              <a:buFont typeface="Wingdings" panose="05000000000000000000" pitchFamily="2" charset="2"/>
              <a:buChar char="l"/>
            </a:pPr>
            <a:r>
              <a:rPr lang="zh-CN" altLang="en-US" sz="2800" dirty="0">
                <a:solidFill>
                  <a:schemeClr val="bg1"/>
                </a:solidFill>
                <a:latin typeface="+mj-ea"/>
                <a:ea typeface="+mj-ea"/>
              </a:rPr>
              <a:t>结合情境，说明海水盐度对人类活动的影响，形成</a:t>
            </a:r>
            <a:r>
              <a:rPr lang="zh-CN" altLang="en-US" sz="2800" b="1" u="dbl" dirty="0">
                <a:solidFill>
                  <a:schemeClr val="bg1"/>
                </a:solidFill>
                <a:uFillTx/>
                <a:latin typeface="+中文标题" charset="0"/>
                <a:ea typeface="+mj-ea"/>
              </a:rPr>
              <a:t>人地协调</a:t>
            </a:r>
            <a:r>
              <a:rPr lang="zh-CN" altLang="en-US" sz="2800" dirty="0">
                <a:solidFill>
                  <a:schemeClr val="bg1"/>
                </a:solidFill>
                <a:latin typeface="+mj-ea"/>
                <a:ea typeface="+mj-ea"/>
              </a:rPr>
              <a:t>发展的理念。</a:t>
            </a:r>
            <a:endParaRPr lang="zh-CN" altLang="en-US" sz="28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635" y="0"/>
            <a:ext cx="12192000" cy="68580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85800" y="1221105"/>
            <a:ext cx="10820400" cy="471678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4043363" y="1003300"/>
            <a:ext cx="4105275"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043363" y="1003300"/>
            <a:ext cx="4105275" cy="4699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文本框 1"/>
          <p:cNvSpPr txBox="1"/>
          <p:nvPr>
            <p:custDataLst>
              <p:tags r:id="rId2"/>
            </p:custDataLst>
          </p:nvPr>
        </p:nvSpPr>
        <p:spPr>
          <a:xfrm>
            <a:off x="5343525" y="866845"/>
            <a:ext cx="2633385" cy="645160"/>
          </a:xfrm>
          <a:prstGeom prst="rect">
            <a:avLst/>
          </a:prstGeom>
          <a:noFill/>
        </p:spPr>
        <p:txBody>
          <a:bodyPr wrap="square" rtlCol="0">
            <a:spAutoFit/>
          </a:bodyPr>
          <a:lstStyle/>
          <a:p>
            <a:pPr algn="dist"/>
            <a:r>
              <a:rPr lang="zh-CN" altLang="en-US" sz="3600" b="1" dirty="0">
                <a:solidFill>
                  <a:schemeClr val="bg1"/>
                </a:solidFill>
                <a:latin typeface="+mj-ea"/>
                <a:ea typeface="+mj-ea"/>
              </a:rPr>
              <a:t>教学重难点</a:t>
            </a:r>
            <a:r>
              <a:rPr lang="en-US" altLang="zh-CN" sz="3600" b="1" dirty="0">
                <a:solidFill>
                  <a:schemeClr val="bg1"/>
                </a:solidFill>
                <a:latin typeface="+mj-ea"/>
                <a:ea typeface="+mj-ea"/>
              </a:rPr>
              <a:t> </a:t>
            </a:r>
            <a:endParaRPr lang="en-US" altLang="zh-CN" sz="3600" b="1" dirty="0">
              <a:solidFill>
                <a:schemeClr val="bg1"/>
              </a:solidFill>
              <a:latin typeface="+mj-ea"/>
              <a:ea typeface="+mj-ea"/>
            </a:endParaRPr>
          </a:p>
        </p:txBody>
      </p:sp>
      <p:pic>
        <p:nvPicPr>
          <p:cNvPr id="20" name="图形 1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4318000" y="827088"/>
            <a:ext cx="787400" cy="787400"/>
          </a:xfrm>
          <a:prstGeom prst="rect">
            <a:avLst/>
          </a:prstGeom>
        </p:spPr>
      </p:pic>
      <p:sp>
        <p:nvSpPr>
          <p:cNvPr id="4" name="矩形 3"/>
          <p:cNvSpPr/>
          <p:nvPr/>
        </p:nvSpPr>
        <p:spPr>
          <a:xfrm>
            <a:off x="1028700" y="1750695"/>
            <a:ext cx="10355580" cy="1364615"/>
          </a:xfrm>
          <a:prstGeom prst="rect">
            <a:avLst/>
          </a:prstGeom>
        </p:spPr>
        <p:txBody>
          <a:bodyPr wrap="square">
            <a:spAutoFit/>
          </a:bodyPr>
          <a:lstStyle/>
          <a:p>
            <a:pPr marL="457200" indent="-457200">
              <a:lnSpc>
                <a:spcPct val="130000"/>
              </a:lnSpc>
              <a:spcBef>
                <a:spcPts val="1200"/>
              </a:spcBef>
              <a:buFont typeface="Wingdings" panose="05000000000000000000" pitchFamily="2" charset="2"/>
              <a:buChar char="l"/>
            </a:pPr>
            <a:r>
              <a:rPr lang="zh-CN" altLang="en-US" sz="2800" dirty="0">
                <a:solidFill>
                  <a:schemeClr val="bg1"/>
                </a:solidFill>
                <a:ea typeface="+mj-ea"/>
              </a:rPr>
              <a:t>教学重点：海水盐度对人类活动的影响。</a:t>
            </a:r>
            <a:endParaRPr lang="zh-CN" altLang="en-US" sz="2800" dirty="0">
              <a:solidFill>
                <a:schemeClr val="bg1"/>
              </a:solidFill>
              <a:ea typeface="+mj-ea"/>
            </a:endParaRPr>
          </a:p>
          <a:p>
            <a:pPr marL="457200" indent="-457200">
              <a:lnSpc>
                <a:spcPct val="130000"/>
              </a:lnSpc>
              <a:spcBef>
                <a:spcPts val="1200"/>
              </a:spcBef>
              <a:buFont typeface="Wingdings" panose="05000000000000000000" pitchFamily="2" charset="2"/>
              <a:buChar char="l"/>
            </a:pPr>
            <a:r>
              <a:rPr lang="zh-CN" altLang="en-US" sz="2800" dirty="0">
                <a:solidFill>
                  <a:schemeClr val="bg1"/>
                </a:solidFill>
                <a:ea typeface="+mj-ea"/>
              </a:rPr>
              <a:t>教学难点：海水盐度的影响因素和分布规律。</a:t>
            </a:r>
            <a:endParaRPr lang="zh-CN" altLang="en-US" sz="2800" dirty="0">
              <a:solidFill>
                <a:schemeClr val="bg1"/>
              </a:solidFill>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0" y="0"/>
            <a:ext cx="12192000" cy="68580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85800" y="1221105"/>
            <a:ext cx="10820400" cy="471678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4043363" y="1003300"/>
            <a:ext cx="4105275"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043363" y="1003300"/>
            <a:ext cx="4105275" cy="4699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文本框 1"/>
          <p:cNvSpPr txBox="1"/>
          <p:nvPr>
            <p:custDataLst>
              <p:tags r:id="rId2"/>
            </p:custDataLst>
          </p:nvPr>
        </p:nvSpPr>
        <p:spPr>
          <a:xfrm>
            <a:off x="5343525" y="866845"/>
            <a:ext cx="2633385" cy="645160"/>
          </a:xfrm>
          <a:prstGeom prst="rect">
            <a:avLst/>
          </a:prstGeom>
          <a:noFill/>
        </p:spPr>
        <p:txBody>
          <a:bodyPr wrap="square" rtlCol="0">
            <a:spAutoFit/>
          </a:bodyPr>
          <a:lstStyle/>
          <a:p>
            <a:pPr algn="dist"/>
            <a:r>
              <a:rPr lang="zh-CN" altLang="en-US" sz="3600" b="1" dirty="0">
                <a:solidFill>
                  <a:schemeClr val="bg1"/>
                </a:solidFill>
                <a:latin typeface="+mj-ea"/>
                <a:ea typeface="+mj-ea"/>
              </a:rPr>
              <a:t>教学方法</a:t>
            </a:r>
            <a:r>
              <a:rPr lang="en-US" altLang="zh-CN" sz="3600" b="1" dirty="0">
                <a:solidFill>
                  <a:schemeClr val="bg1"/>
                </a:solidFill>
                <a:latin typeface="+mj-ea"/>
                <a:ea typeface="+mj-ea"/>
              </a:rPr>
              <a:t> </a:t>
            </a:r>
            <a:endParaRPr lang="en-US" altLang="zh-CN" sz="3600" b="1" dirty="0">
              <a:solidFill>
                <a:schemeClr val="bg1"/>
              </a:solidFill>
              <a:latin typeface="+mj-ea"/>
              <a:ea typeface="+mj-ea"/>
            </a:endParaRPr>
          </a:p>
        </p:txBody>
      </p:sp>
      <p:pic>
        <p:nvPicPr>
          <p:cNvPr id="20" name="图形 1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4318000" y="827088"/>
            <a:ext cx="787400" cy="787400"/>
          </a:xfrm>
          <a:prstGeom prst="rect">
            <a:avLst/>
          </a:prstGeom>
        </p:spPr>
      </p:pic>
      <p:sp>
        <p:nvSpPr>
          <p:cNvPr id="4" name="矩形 3"/>
          <p:cNvSpPr/>
          <p:nvPr/>
        </p:nvSpPr>
        <p:spPr>
          <a:xfrm>
            <a:off x="1028700" y="2143125"/>
            <a:ext cx="10355580" cy="650875"/>
          </a:xfrm>
          <a:prstGeom prst="rect">
            <a:avLst/>
          </a:prstGeom>
        </p:spPr>
        <p:txBody>
          <a:bodyPr wrap="square">
            <a:spAutoFit/>
          </a:bodyPr>
          <a:lstStyle/>
          <a:p>
            <a:pPr marL="457200" indent="-457200">
              <a:lnSpc>
                <a:spcPct val="130000"/>
              </a:lnSpc>
              <a:spcBef>
                <a:spcPts val="1200"/>
              </a:spcBef>
              <a:buFont typeface="Wingdings" panose="05000000000000000000" pitchFamily="2" charset="2"/>
              <a:buChar char="l"/>
            </a:pPr>
            <a:r>
              <a:rPr lang="zh-CN" altLang="en-US" sz="2800" dirty="0">
                <a:solidFill>
                  <a:schemeClr val="bg1"/>
                </a:solidFill>
                <a:ea typeface="+mj-ea"/>
              </a:rPr>
              <a:t>体验式教学、案例教学、启发式探究、小组合作等</a:t>
            </a:r>
            <a:endParaRPr lang="zh-CN" altLang="en-US" sz="2800" dirty="0">
              <a:solidFill>
                <a:schemeClr val="bg1"/>
              </a:solidFill>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0" y="0"/>
            <a:ext cx="12192000" cy="68580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85800" y="1221105"/>
            <a:ext cx="10820400" cy="471678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4043363" y="1003300"/>
            <a:ext cx="4105275"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043363" y="1003300"/>
            <a:ext cx="4105275" cy="4699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文本框 1"/>
          <p:cNvSpPr txBox="1"/>
          <p:nvPr>
            <p:custDataLst>
              <p:tags r:id="rId2"/>
            </p:custDataLst>
          </p:nvPr>
        </p:nvSpPr>
        <p:spPr>
          <a:xfrm>
            <a:off x="5343525" y="866845"/>
            <a:ext cx="2633385" cy="645160"/>
          </a:xfrm>
          <a:prstGeom prst="rect">
            <a:avLst/>
          </a:prstGeom>
          <a:noFill/>
        </p:spPr>
        <p:txBody>
          <a:bodyPr wrap="square" rtlCol="0">
            <a:spAutoFit/>
          </a:bodyPr>
          <a:lstStyle/>
          <a:p>
            <a:pPr algn="dist"/>
            <a:r>
              <a:rPr lang="zh-CN" altLang="en-US" sz="3600" b="1" dirty="0">
                <a:solidFill>
                  <a:schemeClr val="bg1"/>
                </a:solidFill>
                <a:latin typeface="+mj-ea"/>
                <a:ea typeface="+mj-ea"/>
              </a:rPr>
              <a:t>设计线索</a:t>
            </a:r>
            <a:endParaRPr lang="en-US" altLang="zh-CN" sz="3600" b="1" dirty="0">
              <a:solidFill>
                <a:schemeClr val="bg1"/>
              </a:solidFill>
              <a:latin typeface="+mj-ea"/>
              <a:ea typeface="+mj-ea"/>
            </a:endParaRPr>
          </a:p>
        </p:txBody>
      </p:sp>
      <p:pic>
        <p:nvPicPr>
          <p:cNvPr id="20" name="图形 1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4318000" y="827088"/>
            <a:ext cx="787400" cy="787400"/>
          </a:xfrm>
          <a:prstGeom prst="rect">
            <a:avLst/>
          </a:prstGeom>
        </p:spPr>
      </p:pic>
      <p:sp>
        <p:nvSpPr>
          <p:cNvPr id="4" name="矩形 3"/>
          <p:cNvSpPr/>
          <p:nvPr/>
        </p:nvSpPr>
        <p:spPr>
          <a:xfrm>
            <a:off x="1028700" y="2143125"/>
            <a:ext cx="10355580" cy="2033314"/>
          </a:xfrm>
          <a:prstGeom prst="rect">
            <a:avLst/>
          </a:prstGeom>
        </p:spPr>
        <p:txBody>
          <a:bodyPr wrap="square">
            <a:spAutoFit/>
          </a:bodyPr>
          <a:lstStyle/>
          <a:p>
            <a:pPr marL="457200" indent="-457200">
              <a:lnSpc>
                <a:spcPct val="130000"/>
              </a:lnSpc>
              <a:spcBef>
                <a:spcPts val="1200"/>
              </a:spcBef>
              <a:buFont typeface="Wingdings" panose="05000000000000000000" pitchFamily="2" charset="2"/>
              <a:buChar char="l"/>
            </a:pPr>
            <a:r>
              <a:rPr lang="zh-CN" altLang="en-US" sz="2800" dirty="0">
                <a:solidFill>
                  <a:schemeClr val="bg1"/>
                </a:solidFill>
                <a:ea typeface="+mj-ea"/>
              </a:rPr>
              <a:t>明线：</a:t>
            </a:r>
            <a:r>
              <a:rPr lang="zh-CN" altLang="zh-CN" sz="2800" dirty="0">
                <a:solidFill>
                  <a:schemeClr val="bg1"/>
                </a:solidFill>
                <a:ea typeface="+mj-ea"/>
              </a:rPr>
              <a:t>真实情境下的游学线路</a:t>
            </a:r>
            <a:endParaRPr lang="en-US" altLang="zh-CN" sz="2800" dirty="0">
              <a:solidFill>
                <a:schemeClr val="bg1"/>
              </a:solidFill>
              <a:ea typeface="+mj-ea"/>
            </a:endParaRPr>
          </a:p>
          <a:p>
            <a:pPr marL="457200" indent="-457200">
              <a:lnSpc>
                <a:spcPct val="130000"/>
              </a:lnSpc>
              <a:spcBef>
                <a:spcPts val="1200"/>
              </a:spcBef>
              <a:buFont typeface="Wingdings" panose="05000000000000000000" pitchFamily="2" charset="2"/>
              <a:buChar char="l"/>
            </a:pPr>
            <a:r>
              <a:rPr lang="zh-CN" altLang="en-US" sz="2800" dirty="0">
                <a:solidFill>
                  <a:schemeClr val="bg1"/>
                </a:solidFill>
                <a:ea typeface="+mj-ea"/>
              </a:rPr>
              <a:t>暗线：盐度的概念（动手实验：盐、水、盐水）在真实情景中 </a:t>
            </a:r>
            <a:endParaRPr lang="en-US" altLang="zh-CN" sz="2800" dirty="0">
              <a:solidFill>
                <a:schemeClr val="bg1"/>
              </a:solidFill>
              <a:ea typeface="+mj-ea"/>
            </a:endParaRPr>
          </a:p>
          <a:p>
            <a:pPr>
              <a:lnSpc>
                <a:spcPct val="130000"/>
              </a:lnSpc>
              <a:spcBef>
                <a:spcPts val="1200"/>
              </a:spcBef>
            </a:pPr>
            <a:r>
              <a:rPr lang="en-US" altLang="zh-CN" sz="2800" dirty="0">
                <a:solidFill>
                  <a:schemeClr val="bg1"/>
                </a:solidFill>
                <a:ea typeface="+mj-ea"/>
              </a:rPr>
              <a:t>                   </a:t>
            </a:r>
            <a:r>
              <a:rPr lang="zh-CN" altLang="en-US" sz="2800" dirty="0">
                <a:solidFill>
                  <a:schemeClr val="bg1"/>
                </a:solidFill>
                <a:ea typeface="+mj-ea"/>
              </a:rPr>
              <a:t>的渗透</a:t>
            </a:r>
            <a:endParaRPr lang="zh-CN" altLang="en-US" sz="2800" dirty="0">
              <a:solidFill>
                <a:schemeClr val="bg1"/>
              </a:solidFill>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19940" cy="6858635"/>
          </a:xfrm>
          <a:prstGeom prst="rect">
            <a:avLst/>
          </a:prstGeom>
        </p:spPr>
      </p:pic>
      <p:sp>
        <p:nvSpPr>
          <p:cNvPr id="3" name="PA-文本框 1"/>
          <p:cNvSpPr txBox="1"/>
          <p:nvPr>
            <p:custDataLst>
              <p:tags r:id="rId2"/>
            </p:custDataLst>
          </p:nvPr>
        </p:nvSpPr>
        <p:spPr>
          <a:xfrm>
            <a:off x="1521462" y="225789"/>
            <a:ext cx="2011680" cy="645160"/>
          </a:xfrm>
          <a:prstGeom prst="rect">
            <a:avLst/>
          </a:prstGeom>
          <a:noFill/>
        </p:spPr>
        <p:txBody>
          <a:bodyPr wrap="none" rtlCol="0">
            <a:spAutoFit/>
          </a:bodyPr>
          <a:lstStyle/>
          <a:p>
            <a:pPr algn="l"/>
            <a:r>
              <a:rPr lang="zh-CN" altLang="en-US" sz="3600" b="1" dirty="0">
                <a:solidFill>
                  <a:schemeClr val="bg1"/>
                </a:solidFill>
                <a:latin typeface="+mj-ea"/>
                <a:ea typeface="+mj-ea"/>
              </a:rPr>
              <a:t>海滨浴场 </a:t>
            </a:r>
            <a:endParaRPr lang="zh-CN" altLang="en-US" sz="3600" b="1"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0" y="0"/>
            <a:ext cx="12192000" cy="68580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85800" y="1221105"/>
            <a:ext cx="10820400" cy="471678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2" name="矩形 21"/>
          <p:cNvSpPr/>
          <p:nvPr/>
        </p:nvSpPr>
        <p:spPr>
          <a:xfrm>
            <a:off x="4043363" y="1003300"/>
            <a:ext cx="4105275"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043363" y="1003300"/>
            <a:ext cx="4105275" cy="469900"/>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文本框 1"/>
          <p:cNvSpPr txBox="1"/>
          <p:nvPr>
            <p:custDataLst>
              <p:tags r:id="rId2"/>
            </p:custDataLst>
          </p:nvPr>
        </p:nvSpPr>
        <p:spPr>
          <a:xfrm>
            <a:off x="5343525" y="866845"/>
            <a:ext cx="2633385" cy="645160"/>
          </a:xfrm>
          <a:prstGeom prst="rect">
            <a:avLst/>
          </a:prstGeom>
          <a:noFill/>
        </p:spPr>
        <p:txBody>
          <a:bodyPr wrap="square" rtlCol="0">
            <a:spAutoFit/>
          </a:bodyPr>
          <a:lstStyle/>
          <a:p>
            <a:pPr algn="dist"/>
            <a:r>
              <a:rPr lang="zh-CN" altLang="en-US" sz="3600" b="1" dirty="0">
                <a:solidFill>
                  <a:schemeClr val="bg1"/>
                </a:solidFill>
                <a:latin typeface="+mj-ea"/>
                <a:ea typeface="+mj-ea"/>
              </a:rPr>
              <a:t>自制海水</a:t>
            </a:r>
            <a:r>
              <a:rPr lang="en-US" altLang="zh-CN" sz="3600" b="1" dirty="0">
                <a:solidFill>
                  <a:schemeClr val="bg1"/>
                </a:solidFill>
                <a:latin typeface="+mj-ea"/>
                <a:ea typeface="+mj-ea"/>
              </a:rPr>
              <a:t> </a:t>
            </a:r>
            <a:endParaRPr lang="en-US" altLang="zh-CN" sz="3600" b="1" dirty="0">
              <a:solidFill>
                <a:schemeClr val="bg1"/>
              </a:solidFill>
              <a:latin typeface="+mj-ea"/>
              <a:ea typeface="+mj-ea"/>
            </a:endParaRPr>
          </a:p>
        </p:txBody>
      </p:sp>
      <p:pic>
        <p:nvPicPr>
          <p:cNvPr id="20" name="图形 1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4318000" y="827088"/>
            <a:ext cx="787400" cy="787400"/>
          </a:xfrm>
          <a:prstGeom prst="rect">
            <a:avLst/>
          </a:prstGeom>
        </p:spPr>
      </p:pic>
      <p:sp>
        <p:nvSpPr>
          <p:cNvPr id="4" name="矩形 3"/>
          <p:cNvSpPr/>
          <p:nvPr/>
        </p:nvSpPr>
        <p:spPr>
          <a:xfrm>
            <a:off x="918845" y="2033270"/>
            <a:ext cx="10355580" cy="2792095"/>
          </a:xfrm>
          <a:prstGeom prst="rect">
            <a:avLst/>
          </a:prstGeom>
        </p:spPr>
        <p:txBody>
          <a:bodyPr wrap="square">
            <a:spAutoFit/>
          </a:bodyPr>
          <a:lstStyle/>
          <a:p>
            <a:pPr indent="0">
              <a:lnSpc>
                <a:spcPct val="130000"/>
              </a:lnSpc>
              <a:spcBef>
                <a:spcPts val="1200"/>
              </a:spcBef>
              <a:buFont typeface="Wingdings" panose="05000000000000000000" pitchFamily="2" charset="2"/>
              <a:buNone/>
            </a:pPr>
            <a:r>
              <a:rPr lang="zh-CN" altLang="en-US" sz="2800" dirty="0">
                <a:solidFill>
                  <a:schemeClr val="bg1"/>
                </a:solidFill>
                <a:ea typeface="+mj-ea"/>
              </a:rPr>
              <a:t>【活动】调配35‰的盐水：每两人一瓶350ml纯净水+约13g海盐</a:t>
            </a:r>
            <a:endParaRPr lang="zh-CN" altLang="en-US" sz="2800" dirty="0">
              <a:solidFill>
                <a:schemeClr val="bg1"/>
              </a:solidFill>
              <a:ea typeface="+mj-ea"/>
            </a:endParaRPr>
          </a:p>
          <a:p>
            <a:pPr indent="0">
              <a:lnSpc>
                <a:spcPct val="130000"/>
              </a:lnSpc>
              <a:spcBef>
                <a:spcPts val="1200"/>
              </a:spcBef>
              <a:buFont typeface="Wingdings" panose="05000000000000000000" pitchFamily="2" charset="2"/>
              <a:buNone/>
            </a:pPr>
            <a:r>
              <a:rPr lang="zh-CN" altLang="en-US" sz="2800" dirty="0">
                <a:solidFill>
                  <a:schemeClr val="bg1"/>
                </a:solidFill>
                <a:ea typeface="+mj-ea"/>
              </a:rPr>
              <a:t>1、自愿品尝调配的盐水，并描述盐水的咸度。</a:t>
            </a:r>
            <a:endParaRPr lang="zh-CN" altLang="en-US" sz="2800" dirty="0">
              <a:solidFill>
                <a:schemeClr val="bg1"/>
              </a:solidFill>
              <a:ea typeface="+mj-ea"/>
            </a:endParaRPr>
          </a:p>
          <a:p>
            <a:pPr indent="0">
              <a:lnSpc>
                <a:spcPct val="130000"/>
              </a:lnSpc>
              <a:spcBef>
                <a:spcPts val="1200"/>
              </a:spcBef>
              <a:buFont typeface="Wingdings" panose="05000000000000000000" pitchFamily="2" charset="2"/>
              <a:buNone/>
            </a:pPr>
            <a:r>
              <a:rPr lang="zh-CN" altLang="en-US" sz="2800" dirty="0">
                <a:solidFill>
                  <a:schemeClr val="bg1"/>
                </a:solidFill>
                <a:ea typeface="+mj-ea"/>
              </a:rPr>
              <a:t>2、在什么样的环境（情况）下杯子里调配的盐水盐度会发生变化？</a:t>
            </a:r>
            <a:endParaRPr lang="zh-CN" altLang="en-US" sz="2800" dirty="0">
              <a:solidFill>
                <a:schemeClr val="bg1"/>
              </a:solidFill>
              <a:ea typeface="+mj-ea"/>
            </a:endParaRPr>
          </a:p>
          <a:p>
            <a:pPr indent="0">
              <a:lnSpc>
                <a:spcPct val="130000"/>
              </a:lnSpc>
              <a:spcBef>
                <a:spcPts val="1200"/>
              </a:spcBef>
              <a:buFont typeface="Wingdings" panose="05000000000000000000" pitchFamily="2" charset="2"/>
              <a:buNone/>
            </a:pPr>
            <a:r>
              <a:rPr lang="zh-CN" altLang="en-US" sz="2800" dirty="0">
                <a:solidFill>
                  <a:schemeClr val="bg1"/>
                </a:solidFill>
                <a:ea typeface="+mj-ea"/>
              </a:rPr>
              <a:t>3、结合体验，初步形成思维导图：影响盐度的因素。</a:t>
            </a:r>
            <a:endParaRPr lang="zh-CN" altLang="en-US" sz="2800" dirty="0">
              <a:solidFill>
                <a:schemeClr val="bg1"/>
              </a:solidFill>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99260" y="347980"/>
            <a:ext cx="8792845" cy="953135"/>
          </a:xfrm>
          <a:prstGeom prst="rect">
            <a:avLst/>
          </a:prstGeom>
          <a:noFill/>
        </p:spPr>
        <p:txBody>
          <a:bodyPr wrap="square" rtlCol="0">
            <a:spAutoFit/>
          </a:bodyPr>
          <a:lstStyle/>
          <a:p>
            <a:pPr>
              <a:buClrTx/>
              <a:buSzTx/>
              <a:buFontTx/>
            </a:pPr>
            <a:r>
              <a:rPr lang="zh-CN" altLang="en-US" sz="2800" b="1" dirty="0">
                <a:latin typeface="+mj-ea"/>
                <a:ea typeface="+mj-ea"/>
                <a:sym typeface="+mn-ea"/>
              </a:rPr>
              <a:t>华附</a:t>
            </a:r>
            <a:r>
              <a:rPr lang="zh-CN" altLang="en-US" sz="2800" b="1" dirty="0">
                <a:latin typeface="微软雅黑" panose="020B0503020204020204" charset="-122"/>
                <a:ea typeface="微软雅黑" panose="020B0503020204020204" charset="-122"/>
                <a:sym typeface="+mn-ea"/>
              </a:rPr>
              <a:t>研学考察团</a:t>
            </a:r>
            <a:endParaRPr lang="zh-CN" altLang="en-US" sz="2800" b="1" dirty="0">
              <a:latin typeface="+mj-ea"/>
              <a:ea typeface="+mj-ea"/>
            </a:endParaRPr>
          </a:p>
          <a:p>
            <a:r>
              <a:rPr lang="zh-CN" altLang="en-US" sz="2800" b="1" dirty="0">
                <a:latin typeface="+mj-ea"/>
                <a:ea typeface="+mj-ea"/>
              </a:rPr>
              <a:t>   </a:t>
            </a:r>
            <a:endParaRPr lang="zh-CN" altLang="en-US" sz="2800" b="1" dirty="0">
              <a:latin typeface="+mj-ea"/>
              <a:ea typeface="+mj-ea"/>
            </a:endParaRPr>
          </a:p>
        </p:txBody>
      </p:sp>
      <p:sp>
        <p:nvSpPr>
          <p:cNvPr id="3" name="文本框 2"/>
          <p:cNvSpPr txBox="1"/>
          <p:nvPr/>
        </p:nvSpPr>
        <p:spPr>
          <a:xfrm>
            <a:off x="487045" y="1167130"/>
            <a:ext cx="3836670" cy="4523105"/>
          </a:xfrm>
          <a:prstGeom prst="rect">
            <a:avLst/>
          </a:prstGeom>
          <a:noFill/>
          <a:ln w="9525">
            <a:noFill/>
          </a:ln>
        </p:spPr>
        <p:txBody>
          <a:bodyPr wrap="square">
            <a:spAutoFit/>
          </a:bodyPr>
          <a:lstStyle/>
          <a:p>
            <a:pPr indent="0" algn="l" fontAlgn="auto"/>
            <a:r>
              <a:rPr lang="zh-CN" sz="3200" b="0">
                <a:latin typeface="Calibri" panose="020F0502020204030204" charset="0"/>
                <a:ea typeface="宋体" panose="02010600030101010101" pitchFamily="2" charset="-122"/>
              </a:rPr>
              <a:t>【研学路线】</a:t>
            </a:r>
            <a:endParaRPr lang="zh-CN" sz="3200" b="0">
              <a:latin typeface="Calibri" panose="020F0502020204030204" charset="0"/>
              <a:ea typeface="宋体" panose="02010600030101010101" pitchFamily="2" charset="-122"/>
            </a:endParaRPr>
          </a:p>
          <a:p>
            <a:pPr indent="0" algn="l" fontAlgn="auto"/>
            <a:endParaRPr lang="en-US" sz="3200" b="0">
              <a:latin typeface="Calibri" panose="020F0502020204030204" charset="0"/>
              <a:ea typeface="宋体" panose="02010600030101010101" pitchFamily="2" charset="-122"/>
              <a:cs typeface="Times New Roman" panose="02020603050405020304" pitchFamily="18" charset="0"/>
            </a:endParaRPr>
          </a:p>
          <a:p>
            <a:pPr indent="0" algn="ctr" fontAlgn="auto"/>
            <a:r>
              <a:rPr lang="zh-CN" sz="3200" b="0">
                <a:latin typeface="Calibri" panose="020F0502020204030204" charset="0"/>
                <a:ea typeface="宋体" panose="02010600030101010101" pitchFamily="2" charset="-122"/>
              </a:rPr>
              <a:t>珠江口</a:t>
            </a:r>
            <a:endParaRPr lang="zh-CN" sz="3200" b="0">
              <a:latin typeface="Calibri" panose="020F0502020204030204" charset="0"/>
              <a:ea typeface="宋体" panose="02010600030101010101" pitchFamily="2" charset="-122"/>
            </a:endParaRPr>
          </a:p>
          <a:p>
            <a:pPr indent="0" algn="ctr" fontAlgn="auto"/>
            <a:r>
              <a:rPr lang="zh-CN" sz="3200" b="0">
                <a:latin typeface="Arial" panose="020B0604020202020204" pitchFamily="34" charset="0"/>
                <a:ea typeface="宋体" panose="02010600030101010101" pitchFamily="2" charset="-122"/>
                <a:cs typeface="Arial" panose="020B0604020202020204" pitchFamily="34" charset="0"/>
              </a:rPr>
              <a:t>↓</a:t>
            </a:r>
            <a:endParaRPr lang="zh-CN" sz="3200" b="0">
              <a:latin typeface="Arial" panose="020B0604020202020204" pitchFamily="34" charset="0"/>
              <a:ea typeface="宋体" panose="02010600030101010101" pitchFamily="2" charset="-122"/>
              <a:cs typeface="Arial" panose="020B0604020202020204" pitchFamily="34" charset="0"/>
            </a:endParaRPr>
          </a:p>
          <a:p>
            <a:pPr indent="0" algn="ctr" fontAlgn="auto"/>
            <a:r>
              <a:rPr lang="zh-CN" sz="3200" b="0">
                <a:latin typeface="Calibri" panose="020F0502020204030204" charset="0"/>
                <a:ea typeface="宋体" panose="02010600030101010101" pitchFamily="2" charset="-122"/>
              </a:rPr>
              <a:t>洋浦盐田村</a:t>
            </a:r>
            <a:endParaRPr lang="zh-CN" sz="3200" b="0">
              <a:latin typeface="Calibri" panose="020F0502020204030204" charset="0"/>
              <a:ea typeface="宋体" panose="02010600030101010101" pitchFamily="2" charset="-122"/>
            </a:endParaRPr>
          </a:p>
          <a:p>
            <a:pPr indent="0" algn="ctr" fontAlgn="auto"/>
            <a:r>
              <a:rPr lang="zh-CN" sz="3200" b="0">
                <a:latin typeface="Arial" panose="020B0604020202020204" pitchFamily="34" charset="0"/>
                <a:ea typeface="宋体" panose="02010600030101010101" pitchFamily="2" charset="-122"/>
                <a:cs typeface="Arial" panose="020B0604020202020204" pitchFamily="34" charset="0"/>
              </a:rPr>
              <a:t>↓</a:t>
            </a:r>
            <a:endParaRPr lang="zh-CN" sz="3200" b="0">
              <a:latin typeface="Calibri" panose="020F0502020204030204" charset="0"/>
              <a:ea typeface="宋体" panose="02010600030101010101" pitchFamily="2" charset="-122"/>
            </a:endParaRPr>
          </a:p>
          <a:p>
            <a:pPr indent="0" algn="ctr" fontAlgn="auto"/>
            <a:r>
              <a:rPr lang="zh-CN" sz="3200" b="0">
                <a:latin typeface="Calibri" panose="020F0502020204030204" charset="0"/>
                <a:ea typeface="宋体" panose="02010600030101010101" pitchFamily="2" charset="-122"/>
              </a:rPr>
              <a:t>洋浦近海养殖场</a:t>
            </a:r>
            <a:endParaRPr lang="zh-CN" sz="3200" b="0">
              <a:latin typeface="Calibri" panose="020F0502020204030204" charset="0"/>
              <a:ea typeface="宋体" panose="02010600030101010101" pitchFamily="2" charset="-122"/>
            </a:endParaRPr>
          </a:p>
          <a:p>
            <a:pPr indent="0" algn="ctr" fontAlgn="auto"/>
            <a:r>
              <a:rPr lang="zh-CN" sz="3200" b="0">
                <a:latin typeface="Arial" panose="020B0604020202020204" pitchFamily="34" charset="0"/>
                <a:ea typeface="宋体" panose="02010600030101010101" pitchFamily="2" charset="-122"/>
                <a:cs typeface="Arial" panose="020B0604020202020204" pitchFamily="34" charset="0"/>
              </a:rPr>
              <a:t>↓</a:t>
            </a:r>
            <a:endParaRPr lang="zh-CN" sz="3200" b="0">
              <a:latin typeface="Arial" panose="020B0604020202020204" pitchFamily="34" charset="0"/>
              <a:ea typeface="宋体" panose="02010600030101010101" pitchFamily="2" charset="-122"/>
              <a:cs typeface="Arial" panose="020B0604020202020204" pitchFamily="34" charset="0"/>
            </a:endParaRPr>
          </a:p>
          <a:p>
            <a:pPr indent="0" algn="ctr" fontAlgn="auto"/>
            <a:r>
              <a:rPr lang="zh-CN" sz="3200" b="0">
                <a:latin typeface="Calibri" panose="020F0502020204030204" charset="0"/>
                <a:ea typeface="宋体" panose="02010600030101010101" pitchFamily="2" charset="-122"/>
              </a:rPr>
              <a:t>三沙永兴岛</a:t>
            </a:r>
            <a:endParaRPr lang="zh-CN" altLang="en-US" sz="3200"/>
          </a:p>
        </p:txBody>
      </p:sp>
      <p:pic>
        <p:nvPicPr>
          <p:cNvPr id="6" name="图片 5" descr="政区图2"/>
          <p:cNvPicPr>
            <a:picLocks noChangeAspect="1"/>
          </p:cNvPicPr>
          <p:nvPr/>
        </p:nvPicPr>
        <p:blipFill>
          <a:blip r:embed="rId1"/>
          <a:srcRect b="6868"/>
          <a:stretch>
            <a:fillRect/>
          </a:stretch>
        </p:blipFill>
        <p:spPr>
          <a:xfrm>
            <a:off x="4118610" y="1064260"/>
            <a:ext cx="7828280" cy="5158105"/>
          </a:xfrm>
          <a:prstGeom prst="rect">
            <a:avLst/>
          </a:prstGeom>
          <a:ln>
            <a:solidFill>
              <a:schemeClr val="accent1"/>
            </a:solidFill>
          </a:ln>
        </p:spPr>
      </p:pic>
      <p:sp>
        <p:nvSpPr>
          <p:cNvPr id="7" name="任意多边形 6"/>
          <p:cNvSpPr/>
          <p:nvPr/>
        </p:nvSpPr>
        <p:spPr>
          <a:xfrm>
            <a:off x="5583170" y="1781810"/>
            <a:ext cx="2929522" cy="1978660"/>
          </a:xfrm>
          <a:custGeom>
            <a:avLst/>
            <a:gdLst>
              <a:gd name="connsiteX0" fmla="*/ 4173 w 4613"/>
              <a:gd name="connsiteY0" fmla="*/ 0 h 3116"/>
              <a:gd name="connsiteX1" fmla="*/ 4348 w 4613"/>
              <a:gd name="connsiteY1" fmla="*/ 249 h 3116"/>
              <a:gd name="connsiteX2" fmla="*/ 4473 w 4613"/>
              <a:gd name="connsiteY2" fmla="*/ 673 h 3116"/>
              <a:gd name="connsiteX3" fmla="*/ 4572 w 4613"/>
              <a:gd name="connsiteY3" fmla="*/ 1271 h 3116"/>
              <a:gd name="connsiteX4" fmla="*/ 3475 w 4613"/>
              <a:gd name="connsiteY4" fmla="*/ 1670 h 3116"/>
              <a:gd name="connsiteX5" fmla="*/ 2029 w 4613"/>
              <a:gd name="connsiteY5" fmla="*/ 2443 h 3116"/>
              <a:gd name="connsiteX6" fmla="*/ 932 w 4613"/>
              <a:gd name="connsiteY6" fmla="*/ 2817 h 3116"/>
              <a:gd name="connsiteX7" fmla="*/ 358 w 4613"/>
              <a:gd name="connsiteY7" fmla="*/ 2842 h 3116"/>
              <a:gd name="connsiteX8" fmla="*/ 9 w 4613"/>
              <a:gd name="connsiteY8" fmla="*/ 2967 h 3116"/>
              <a:gd name="connsiteX9" fmla="*/ 134 w 4613"/>
              <a:gd name="connsiteY9" fmla="*/ 311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3" h="3116">
                <a:moveTo>
                  <a:pt x="4173" y="0"/>
                </a:moveTo>
                <a:cubicBezTo>
                  <a:pt x="4205" y="41"/>
                  <a:pt x="4288" y="114"/>
                  <a:pt x="4348" y="249"/>
                </a:cubicBezTo>
                <a:cubicBezTo>
                  <a:pt x="4408" y="384"/>
                  <a:pt x="4428" y="469"/>
                  <a:pt x="4473" y="673"/>
                </a:cubicBezTo>
                <a:cubicBezTo>
                  <a:pt x="4518" y="877"/>
                  <a:pt x="4692" y="1052"/>
                  <a:pt x="4572" y="1271"/>
                </a:cubicBezTo>
                <a:cubicBezTo>
                  <a:pt x="4452" y="1490"/>
                  <a:pt x="4019" y="1436"/>
                  <a:pt x="3475" y="1670"/>
                </a:cubicBezTo>
                <a:cubicBezTo>
                  <a:pt x="2931" y="1904"/>
                  <a:pt x="2612" y="2244"/>
                  <a:pt x="2029" y="2443"/>
                </a:cubicBezTo>
                <a:cubicBezTo>
                  <a:pt x="1446" y="2642"/>
                  <a:pt x="1231" y="2737"/>
                  <a:pt x="932" y="2817"/>
                </a:cubicBezTo>
                <a:cubicBezTo>
                  <a:pt x="633" y="2897"/>
                  <a:pt x="548" y="2802"/>
                  <a:pt x="358" y="2842"/>
                </a:cubicBezTo>
                <a:cubicBezTo>
                  <a:pt x="168" y="2882"/>
                  <a:pt x="54" y="2912"/>
                  <a:pt x="9" y="2967"/>
                </a:cubicBezTo>
                <a:cubicBezTo>
                  <a:pt x="-36" y="3022"/>
                  <a:pt x="102" y="3089"/>
                  <a:pt x="134" y="311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082342" y="3759835"/>
            <a:ext cx="2297529" cy="1725930"/>
          </a:xfrm>
          <a:custGeom>
            <a:avLst/>
            <a:gdLst>
              <a:gd name="connsiteX0" fmla="*/ 950 w 3618"/>
              <a:gd name="connsiteY0" fmla="*/ 0 h 2718"/>
              <a:gd name="connsiteX1" fmla="*/ 52 w 3618"/>
              <a:gd name="connsiteY1" fmla="*/ 424 h 2718"/>
              <a:gd name="connsiteX2" fmla="*/ 127 w 3618"/>
              <a:gd name="connsiteY2" fmla="*/ 1297 h 2718"/>
              <a:gd name="connsiteX3" fmla="*/ 700 w 3618"/>
              <a:gd name="connsiteY3" fmla="*/ 1821 h 2718"/>
              <a:gd name="connsiteX4" fmla="*/ 2695 w 3618"/>
              <a:gd name="connsiteY4" fmla="*/ 2319 h 2718"/>
              <a:gd name="connsiteX5" fmla="*/ 3618 w 3618"/>
              <a:gd name="connsiteY5" fmla="*/ 2718 h 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 h="2718">
                <a:moveTo>
                  <a:pt x="950" y="0"/>
                </a:moveTo>
                <a:cubicBezTo>
                  <a:pt x="809" y="52"/>
                  <a:pt x="177" y="180"/>
                  <a:pt x="52" y="424"/>
                </a:cubicBezTo>
                <a:cubicBezTo>
                  <a:pt x="-73" y="668"/>
                  <a:pt x="57" y="1127"/>
                  <a:pt x="127" y="1297"/>
                </a:cubicBezTo>
                <a:cubicBezTo>
                  <a:pt x="197" y="1467"/>
                  <a:pt x="241" y="1612"/>
                  <a:pt x="700" y="1821"/>
                </a:cubicBezTo>
                <a:cubicBezTo>
                  <a:pt x="1159" y="2030"/>
                  <a:pt x="2111" y="2140"/>
                  <a:pt x="2695" y="2319"/>
                </a:cubicBezTo>
                <a:cubicBezTo>
                  <a:pt x="3279" y="2498"/>
                  <a:pt x="3473" y="2648"/>
                  <a:pt x="3618" y="2718"/>
                </a:cubicBezTo>
              </a:path>
            </a:pathLst>
          </a:custGeom>
          <a:noFill/>
          <a:ln w="38100" cmpd="sng">
            <a:solidFill>
              <a:srgbClr val="FF0000"/>
            </a:solidFill>
            <a:prstDash val="soli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9027160" y="1064260"/>
            <a:ext cx="2919730" cy="521970"/>
          </a:xfrm>
          <a:prstGeom prst="rect">
            <a:avLst/>
          </a:prstGeom>
          <a:solidFill>
            <a:schemeClr val="bg1">
              <a:alpha val="82000"/>
            </a:schemeClr>
          </a:solidFill>
          <a:ln w="12700" cmpd="sng">
            <a:solidFill>
              <a:schemeClr val="accent1">
                <a:shade val="50000"/>
              </a:schemeClr>
            </a:solidFill>
            <a:prstDash val="solid"/>
          </a:ln>
        </p:spPr>
        <p:txBody>
          <a:bodyPr wrap="square" rtlCol="0">
            <a:spAutoFit/>
          </a:bodyPr>
          <a:lstStyle/>
          <a:p>
            <a:r>
              <a:rPr lang="en-US" altLang="zh-CN" sz="2800" dirty="0">
                <a:solidFill>
                  <a:schemeClr val="bg2">
                    <a:lumMod val="50000"/>
                  </a:schemeClr>
                </a:solidFill>
                <a:latin typeface="+mj-ea"/>
                <a:ea typeface="+mj-ea"/>
                <a:sym typeface="+mn-ea"/>
              </a:rPr>
              <a:t> </a:t>
            </a:r>
            <a:r>
              <a:rPr lang="zh-CN" sz="2800" dirty="0">
                <a:solidFill>
                  <a:schemeClr val="bg2">
                    <a:lumMod val="50000"/>
                  </a:schemeClr>
                </a:solidFill>
                <a:latin typeface="+mj-ea"/>
                <a:ea typeface="+mj-ea"/>
                <a:sym typeface="+mn-ea"/>
              </a:rPr>
              <a:t>南海海域局部图</a:t>
            </a:r>
            <a:r>
              <a:rPr lang="zh-CN" altLang="en-US" sz="2800" b="1" dirty="0">
                <a:solidFill>
                  <a:schemeClr val="bg2">
                    <a:lumMod val="50000"/>
                  </a:schemeClr>
                </a:solidFill>
                <a:latin typeface="+mj-ea"/>
                <a:ea typeface="+mj-ea"/>
              </a:rPr>
              <a:t>   </a:t>
            </a:r>
            <a:endParaRPr lang="zh-CN" altLang="en-US" sz="2800" b="1" dirty="0">
              <a:solidFill>
                <a:schemeClr val="bg2">
                  <a:lumMod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PA" val="v5.2.7"/>
</p:tagLst>
</file>

<file path=ppt/tags/tag10.xml><?xml version="1.0" encoding="utf-8"?>
<p:tagLst xmlns:p="http://schemas.openxmlformats.org/presentationml/2006/main">
  <p:tag name="PA" val="v5.2.7"/>
</p:tagLst>
</file>

<file path=ppt/tags/tag11.xml><?xml version="1.0" encoding="utf-8"?>
<p:tagLst xmlns:p="http://schemas.openxmlformats.org/presentationml/2006/main">
  <p:tag name="PA" val="v5.2.7"/>
</p:tagLst>
</file>

<file path=ppt/tags/tag12.xml><?xml version="1.0" encoding="utf-8"?>
<p:tagLst xmlns:p="http://schemas.openxmlformats.org/presentationml/2006/main">
  <p:tag name="PA" val="v5.2.7"/>
</p:tagLst>
</file>

<file path=ppt/tags/tag13.xml><?xml version="1.0" encoding="utf-8"?>
<p:tagLst xmlns:p="http://schemas.openxmlformats.org/presentationml/2006/main">
  <p:tag name="KSO_WM_UNIT_TABLE_BEAUTIFY" val="smartTable{dce6c077-1438-43b0-a9be-158a6fa4eafe}"/>
</p:tagLst>
</file>

<file path=ppt/tags/tag14.xml><?xml version="1.0" encoding="utf-8"?>
<p:tagLst xmlns:p="http://schemas.openxmlformats.org/presentationml/2006/main">
  <p:tag name="PA" val="v5.2.7"/>
</p:tagLst>
</file>

<file path=ppt/tags/tag15.xml><?xml version="1.0" encoding="utf-8"?>
<p:tagLst xmlns:p="http://schemas.openxmlformats.org/presentationml/2006/main">
  <p:tag name="PA" val="v5.2.7"/>
</p:tagLst>
</file>

<file path=ppt/tags/tag16.xml><?xml version="1.0" encoding="utf-8"?>
<p:tagLst xmlns:p="http://schemas.openxmlformats.org/presentationml/2006/main">
  <p:tag name="PA" val="v5.2.7"/>
</p:tagLst>
</file>

<file path=ppt/tags/tag17.xml><?xml version="1.0" encoding="utf-8"?>
<p:tagLst xmlns:p="http://schemas.openxmlformats.org/presentationml/2006/main">
  <p:tag name="PA" val="v5.2.7"/>
</p:tagLst>
</file>

<file path=ppt/tags/tag18.xml><?xml version="1.0" encoding="utf-8"?>
<p:tagLst xmlns:p="http://schemas.openxmlformats.org/presentationml/2006/main">
  <p:tag name="PA" val="v5.2.7"/>
</p:tagLst>
</file>

<file path=ppt/tags/tag19.xml><?xml version="1.0" encoding="utf-8"?>
<p:tagLst xmlns:p="http://schemas.openxmlformats.org/presentationml/2006/main">
  <p:tag name="PA" val="v5.2.7"/>
</p:tagLst>
</file>

<file path=ppt/tags/tag2.xml><?xml version="1.0" encoding="utf-8"?>
<p:tagLst xmlns:p="http://schemas.openxmlformats.org/presentationml/2006/main">
  <p:tag name="PA" val="v5.2.7"/>
</p:tagLst>
</file>

<file path=ppt/tags/tag20.xml><?xml version="1.0" encoding="utf-8"?>
<p:tagLst xmlns:p="http://schemas.openxmlformats.org/presentationml/2006/main">
  <p:tag name="PA" val="v5.2.7"/>
</p:tagLst>
</file>

<file path=ppt/tags/tag21.xml><?xml version="1.0" encoding="utf-8"?>
<p:tagLst xmlns:p="http://schemas.openxmlformats.org/presentationml/2006/main">
  <p:tag name="PA" val="v5.2.7"/>
</p:tagLst>
</file>

<file path=ppt/tags/tag22.xml><?xml version="1.0" encoding="utf-8"?>
<p:tagLst xmlns:p="http://schemas.openxmlformats.org/presentationml/2006/main">
  <p:tag name="PA" val="v5.2.7"/>
</p:tagLst>
</file>

<file path=ppt/tags/tag23.xml><?xml version="1.0" encoding="utf-8"?>
<p:tagLst xmlns:p="http://schemas.openxmlformats.org/presentationml/2006/main">
  <p:tag name="PA" val="v5.2.7"/>
</p:tagLst>
</file>

<file path=ppt/tags/tag24.xml><?xml version="1.0" encoding="utf-8"?>
<p:tagLst xmlns:p="http://schemas.openxmlformats.org/presentationml/2006/main">
  <p:tag name="PA" val="v5.2.7"/>
</p:tagLst>
</file>

<file path=ppt/tags/tag25.xml><?xml version="1.0" encoding="utf-8"?>
<p:tagLst xmlns:p="http://schemas.openxmlformats.org/presentationml/2006/main">
  <p:tag name="PA" val="v5.2.7"/>
</p:tagLst>
</file>

<file path=ppt/tags/tag26.xml><?xml version="1.0" encoding="utf-8"?>
<p:tagLst xmlns:p="http://schemas.openxmlformats.org/presentationml/2006/main">
  <p:tag name="PA" val="v5.2.7"/>
</p:tagLst>
</file>

<file path=ppt/tags/tag27.xml><?xml version="1.0" encoding="utf-8"?>
<p:tagLst xmlns:p="http://schemas.openxmlformats.org/presentationml/2006/main">
  <p:tag name="PA" val="v5.2.7"/>
</p:tagLst>
</file>

<file path=ppt/tags/tag28.xml><?xml version="1.0" encoding="utf-8"?>
<p:tagLst xmlns:p="http://schemas.openxmlformats.org/presentationml/2006/main">
  <p:tag name="PA" val="v5.2.7"/>
</p:tagLst>
</file>

<file path=ppt/tags/tag29.xml><?xml version="1.0" encoding="utf-8"?>
<p:tagLst xmlns:p="http://schemas.openxmlformats.org/presentationml/2006/main">
  <p:tag name="PA" val="v5.2.7"/>
</p:tagLst>
</file>

<file path=ppt/tags/tag3.xml><?xml version="1.0" encoding="utf-8"?>
<p:tagLst xmlns:p="http://schemas.openxmlformats.org/presentationml/2006/main">
  <p:tag name="PA" val="v5.2.7"/>
</p:tagLst>
</file>

<file path=ppt/tags/tag30.xml><?xml version="1.0" encoding="utf-8"?>
<p:tagLst xmlns:p="http://schemas.openxmlformats.org/presentationml/2006/main">
  <p:tag name="PA" val="v5.2.7"/>
</p:tagLst>
</file>

<file path=ppt/tags/tag31.xml><?xml version="1.0" encoding="utf-8"?>
<p:tagLst xmlns:p="http://schemas.openxmlformats.org/presentationml/2006/main">
  <p:tag name="PA" val="v5.2.7"/>
</p:tagLst>
</file>

<file path=ppt/tags/tag32.xml><?xml version="1.0" encoding="utf-8"?>
<p:tagLst xmlns:p="http://schemas.openxmlformats.org/presentationml/2006/main">
  <p:tag name="PA" val="v5.2.7"/>
</p:tagLst>
</file>

<file path=ppt/tags/tag33.xml><?xml version="1.0" encoding="utf-8"?>
<p:tagLst xmlns:p="http://schemas.openxmlformats.org/presentationml/2006/main">
  <p:tag name="PA" val="v5.2.7"/>
</p:tagLst>
</file>

<file path=ppt/tags/tag34.xml><?xml version="1.0" encoding="utf-8"?>
<p:tagLst xmlns:p="http://schemas.openxmlformats.org/presentationml/2006/main">
  <p:tag name="PA" val="v5.2.7"/>
</p:tagLst>
</file>

<file path=ppt/tags/tag35.xml><?xml version="1.0" encoding="utf-8"?>
<p:tagLst xmlns:p="http://schemas.openxmlformats.org/presentationml/2006/main">
  <p:tag name="PA" val="v5.2.7"/>
</p:tagLst>
</file>

<file path=ppt/tags/tag36.xml><?xml version="1.0" encoding="utf-8"?>
<p:tagLst xmlns:p="http://schemas.openxmlformats.org/presentationml/2006/main">
  <p:tag name="PA" val="v5.2.7"/>
</p:tagLst>
</file>

<file path=ppt/tags/tag37.xml><?xml version="1.0" encoding="utf-8"?>
<p:tagLst xmlns:p="http://schemas.openxmlformats.org/presentationml/2006/main">
  <p:tag name="PA" val="v5.2.7"/>
</p:tagLst>
</file>

<file path=ppt/tags/tag38.xml><?xml version="1.0" encoding="utf-8"?>
<p:tagLst xmlns:p="http://schemas.openxmlformats.org/presentationml/2006/main">
  <p:tag name="PA" val="v5.2.7"/>
</p:tagLst>
</file>

<file path=ppt/tags/tag39.xml><?xml version="1.0" encoding="utf-8"?>
<p:tagLst xmlns:p="http://schemas.openxmlformats.org/presentationml/2006/main">
  <p:tag name="PA" val="v5.2.7"/>
</p:tagLst>
</file>

<file path=ppt/tags/tag4.xml><?xml version="1.0" encoding="utf-8"?>
<p:tagLst xmlns:p="http://schemas.openxmlformats.org/presentationml/2006/main">
  <p:tag name="PA" val="v5.2.7"/>
</p:tagLst>
</file>

<file path=ppt/tags/tag40.xml><?xml version="1.0" encoding="utf-8"?>
<p:tagLst xmlns:p="http://schemas.openxmlformats.org/presentationml/2006/main">
  <p:tag name="PA" val="v5.2.7"/>
</p:tagLst>
</file>

<file path=ppt/tags/tag41.xml><?xml version="1.0" encoding="utf-8"?>
<p:tagLst xmlns:p="http://schemas.openxmlformats.org/presentationml/2006/main">
  <p:tag name="PA" val="v5.2.7"/>
</p:tagLst>
</file>

<file path=ppt/tags/tag42.xml><?xml version="1.0" encoding="utf-8"?>
<p:tagLst xmlns:p="http://schemas.openxmlformats.org/presentationml/2006/main">
  <p:tag name="PA" val="v5.2.7"/>
</p:tagLst>
</file>

<file path=ppt/tags/tag43.xml><?xml version="1.0" encoding="utf-8"?>
<p:tagLst xmlns:p="http://schemas.openxmlformats.org/presentationml/2006/main">
  <p:tag name="PA" val="v5.2.7"/>
</p:tagLst>
</file>

<file path=ppt/tags/tag44.xml><?xml version="1.0" encoding="utf-8"?>
<p:tagLst xmlns:p="http://schemas.openxmlformats.org/presentationml/2006/main">
  <p:tag name="PA" val="v5.2.7"/>
</p:tagLst>
</file>

<file path=ppt/tags/tag45.xml><?xml version="1.0" encoding="utf-8"?>
<p:tagLst xmlns:p="http://schemas.openxmlformats.org/presentationml/2006/main">
  <p:tag name="PA" val="v5.2.7"/>
</p:tagLst>
</file>

<file path=ppt/tags/tag46.xml><?xml version="1.0" encoding="utf-8"?>
<p:tagLst xmlns:p="http://schemas.openxmlformats.org/presentationml/2006/main">
  <p:tag name="PA" val="v5.2.7"/>
</p:tagLst>
</file>

<file path=ppt/tags/tag47.xml><?xml version="1.0" encoding="utf-8"?>
<p:tagLst xmlns:p="http://schemas.openxmlformats.org/presentationml/2006/main">
  <p:tag name="PA" val="v5.2.7"/>
</p:tagLst>
</file>

<file path=ppt/tags/tag48.xml><?xml version="1.0" encoding="utf-8"?>
<p:tagLst xmlns:p="http://schemas.openxmlformats.org/presentationml/2006/main">
  <p:tag name="PA" val="v5.2.7"/>
</p:tagLst>
</file>

<file path=ppt/tags/tag49.xml><?xml version="1.0" encoding="utf-8"?>
<p:tagLst xmlns:p="http://schemas.openxmlformats.org/presentationml/2006/main">
  <p:tag name="PA" val="v5.2.7"/>
</p:tagLst>
</file>

<file path=ppt/tags/tag5.xml><?xml version="1.0" encoding="utf-8"?>
<p:tagLst xmlns:p="http://schemas.openxmlformats.org/presentationml/2006/main">
  <p:tag name="PA" val="v5.2.7"/>
</p:tagLst>
</file>

<file path=ppt/tags/tag50.xml><?xml version="1.0" encoding="utf-8"?>
<p:tagLst xmlns:p="http://schemas.openxmlformats.org/presentationml/2006/main">
  <p:tag name="PA" val="v5.2.7"/>
</p:tagLst>
</file>

<file path=ppt/tags/tag51.xml><?xml version="1.0" encoding="utf-8"?>
<p:tagLst xmlns:p="http://schemas.openxmlformats.org/presentationml/2006/main">
  <p:tag name="PA" val="v5.2.7"/>
</p:tagLst>
</file>

<file path=ppt/tags/tag52.xml><?xml version="1.0" encoding="utf-8"?>
<p:tagLst xmlns:p="http://schemas.openxmlformats.org/presentationml/2006/main">
  <p:tag name="PA" val="v5.2.7"/>
</p:tagLst>
</file>

<file path=ppt/tags/tag53.xml><?xml version="1.0" encoding="utf-8"?>
<p:tagLst xmlns:p="http://schemas.openxmlformats.org/presentationml/2006/main">
  <p:tag name="PA" val="v5.2.7"/>
</p:tagLst>
</file>

<file path=ppt/tags/tag54.xml><?xml version="1.0" encoding="utf-8"?>
<p:tagLst xmlns:p="http://schemas.openxmlformats.org/presentationml/2006/main">
  <p:tag name="PA" val="v5.2.7"/>
</p:tagLst>
</file>

<file path=ppt/tags/tag55.xml><?xml version="1.0" encoding="utf-8"?>
<p:tagLst xmlns:p="http://schemas.openxmlformats.org/presentationml/2006/main">
  <p:tag name="PA" val="v5.2.7"/>
</p:tagLst>
</file>

<file path=ppt/tags/tag56.xml><?xml version="1.0" encoding="utf-8"?>
<p:tagLst xmlns:p="http://schemas.openxmlformats.org/presentationml/2006/main">
  <p:tag name="PA" val="v5.2.7"/>
</p:tagLst>
</file>

<file path=ppt/tags/tag57.xml><?xml version="1.0" encoding="utf-8"?>
<p:tagLst xmlns:p="http://schemas.openxmlformats.org/presentationml/2006/main">
  <p:tag name="PA" val="v5.2.7"/>
</p:tagLst>
</file>

<file path=ppt/tags/tag58.xml><?xml version="1.0" encoding="utf-8"?>
<p:tagLst xmlns:p="http://schemas.openxmlformats.org/presentationml/2006/main">
  <p:tag name="PA" val="v5.2.7"/>
</p:tagLst>
</file>

<file path=ppt/tags/tag59.xml><?xml version="1.0" encoding="utf-8"?>
<p:tagLst xmlns:p="http://schemas.openxmlformats.org/presentationml/2006/main">
  <p:tag name="PA" val="v5.2.7"/>
</p:tagLst>
</file>

<file path=ppt/tags/tag6.xml><?xml version="1.0" encoding="utf-8"?>
<p:tagLst xmlns:p="http://schemas.openxmlformats.org/presentationml/2006/main">
  <p:tag name="PA" val="v5.2.7"/>
</p:tagLst>
</file>

<file path=ppt/tags/tag60.xml><?xml version="1.0" encoding="utf-8"?>
<p:tagLst xmlns:p="http://schemas.openxmlformats.org/presentationml/2006/main">
  <p:tag name="PA" val="v5.2.7"/>
</p:tagLst>
</file>

<file path=ppt/tags/tag61.xml><?xml version="1.0" encoding="utf-8"?>
<p:tagLst xmlns:p="http://schemas.openxmlformats.org/presentationml/2006/main">
  <p:tag name="PA" val="v5.2.7"/>
</p:tagLst>
</file>

<file path=ppt/tags/tag7.xml><?xml version="1.0" encoding="utf-8"?>
<p:tagLst xmlns:p="http://schemas.openxmlformats.org/presentationml/2006/main">
  <p:tag name="PA" val="v5.2.7"/>
</p:tagLst>
</file>

<file path=ppt/tags/tag8.xml><?xml version="1.0" encoding="utf-8"?>
<p:tagLst xmlns:p="http://schemas.openxmlformats.org/presentationml/2006/main">
  <p:tag name="PA" val="v5.2.7"/>
</p:tagLst>
</file>

<file path=ppt/tags/tag9.xml><?xml version="1.0" encoding="utf-8"?>
<p:tagLst xmlns:p="http://schemas.openxmlformats.org/presentationml/2006/main">
  <p:tag name="PA" val="v5.2.7"/>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自定义 1">
      <a:majorFont>
        <a:latin typeface="Calibri Light"/>
        <a:ea typeface="微软雅黑"/>
        <a:cs typeface=""/>
      </a:majorFont>
      <a:minorFont>
        <a:latin typeface="Calibri"/>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35BEA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j-ea"/>
            <a:ea typeface="+mj-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1756</Words>
  <Application>WPS 演示</Application>
  <PresentationFormat>宽屏</PresentationFormat>
  <Paragraphs>196</Paragraphs>
  <Slides>21</Slides>
  <Notes>9</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宋体</vt:lpstr>
      <vt:lpstr>Wingdings</vt:lpstr>
      <vt:lpstr>阿里巴巴普惠体 B</vt:lpstr>
      <vt:lpstr>+中文标题</vt:lpstr>
      <vt:lpstr>Segoe Print</vt:lpstr>
      <vt:lpstr>微软雅黑</vt:lpstr>
      <vt:lpstr>Calibri</vt:lpstr>
      <vt:lpstr>Times New Roman</vt:lpstr>
      <vt:lpstr>方正粗黑宋简体</vt:lpstr>
      <vt:lpstr>Arial Unicode MS</vt:lpstr>
      <vt:lpstr>Calibri Light</vt:lpstr>
      <vt:lpstr>微软雅黑 Light</vt:lpstr>
      <vt:lpstr>等线</vt:lpstr>
      <vt:lpstr>方正小标宋简体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郝PPT</dc:creator>
  <cp:lastModifiedBy>cgy208</cp:lastModifiedBy>
  <cp:revision>321</cp:revision>
  <dcterms:created xsi:type="dcterms:W3CDTF">2019-08-16T13:16:00Z</dcterms:created>
  <dcterms:modified xsi:type="dcterms:W3CDTF">2021-04-24T02:06:36Z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EF8BCB65DD4448C4A0DDE1A66C1D6F68</vt:lpwstr>
  </property>
</Properties>
</file>